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3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4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4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4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4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4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00.xml" ContentType="application/vnd.openxmlformats-officedocument.presentationml.tags+xml"/>
  <Override PartName="/ppt/notesSlides/notesSlide54.xml" ContentType="application/vnd.openxmlformats-officedocument.presentationml.notesSlide+xml"/>
  <Override PartName="/ppt/tags/tag101.xml" ContentType="application/vnd.openxmlformats-officedocument.presentationml.tags+xml"/>
  <Override PartName="/ppt/notesSlides/notesSlide55.xml" ContentType="application/vnd.openxmlformats-officedocument.presentationml.notesSlide+xml"/>
  <Override PartName="/ppt/tags/tag102.xml" ContentType="application/vnd.openxmlformats-officedocument.presentationml.tags+xml"/>
  <Override PartName="/ppt/notesSlides/notesSlide56.xml" ContentType="application/vnd.openxmlformats-officedocument.presentationml.notesSlide+xml"/>
  <Override PartName="/ppt/tags/tag103.xml" ContentType="application/vnd.openxmlformats-officedocument.presentationml.tags+xml"/>
  <Override PartName="/ppt/notesSlides/notesSlide57.xml" ContentType="application/vnd.openxmlformats-officedocument.presentationml.notesSlide+xml"/>
  <Override PartName="/ppt/tags/tag104.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333" r:id="rId2"/>
    <p:sldId id="335" r:id="rId3"/>
    <p:sldId id="364" r:id="rId4"/>
    <p:sldId id="336" r:id="rId5"/>
    <p:sldId id="316" r:id="rId6"/>
    <p:sldId id="381" r:id="rId7"/>
    <p:sldId id="319" r:id="rId8"/>
    <p:sldId id="396" r:id="rId9"/>
    <p:sldId id="382" r:id="rId10"/>
    <p:sldId id="383" r:id="rId11"/>
    <p:sldId id="410" r:id="rId12"/>
    <p:sldId id="411" r:id="rId13"/>
    <p:sldId id="384" r:id="rId14"/>
    <p:sldId id="337" r:id="rId15"/>
    <p:sldId id="399" r:id="rId16"/>
    <p:sldId id="397" r:id="rId17"/>
    <p:sldId id="398" r:id="rId18"/>
    <p:sldId id="400" r:id="rId19"/>
    <p:sldId id="401" r:id="rId20"/>
    <p:sldId id="402" r:id="rId21"/>
    <p:sldId id="403" r:id="rId22"/>
    <p:sldId id="404" r:id="rId23"/>
    <p:sldId id="420" r:id="rId24"/>
    <p:sldId id="417" r:id="rId25"/>
    <p:sldId id="418" r:id="rId26"/>
    <p:sldId id="419" r:id="rId27"/>
    <p:sldId id="338" r:id="rId28"/>
    <p:sldId id="385" r:id="rId29"/>
    <p:sldId id="405" r:id="rId30"/>
    <p:sldId id="386" r:id="rId31"/>
    <p:sldId id="408" r:id="rId32"/>
    <p:sldId id="407" r:id="rId33"/>
    <p:sldId id="412" r:id="rId34"/>
    <p:sldId id="365" r:id="rId35"/>
    <p:sldId id="387" r:id="rId36"/>
    <p:sldId id="388" r:id="rId37"/>
    <p:sldId id="389" r:id="rId38"/>
    <p:sldId id="368" r:id="rId39"/>
    <p:sldId id="390" r:id="rId40"/>
    <p:sldId id="421" r:id="rId41"/>
    <p:sldId id="391" r:id="rId42"/>
    <p:sldId id="413" r:id="rId43"/>
    <p:sldId id="370" r:id="rId44"/>
    <p:sldId id="373" r:id="rId45"/>
    <p:sldId id="422" r:id="rId46"/>
    <p:sldId id="423" r:id="rId47"/>
    <p:sldId id="424" r:id="rId48"/>
    <p:sldId id="392" r:id="rId49"/>
    <p:sldId id="394" r:id="rId50"/>
    <p:sldId id="409" r:id="rId51"/>
    <p:sldId id="379" r:id="rId52"/>
    <p:sldId id="369" r:id="rId53"/>
    <p:sldId id="362" r:id="rId54"/>
    <p:sldId id="339" r:id="rId55"/>
    <p:sldId id="395" r:id="rId56"/>
    <p:sldId id="363" r:id="rId57"/>
    <p:sldId id="414" r:id="rId58"/>
    <p:sldId id="415" r:id="rId59"/>
    <p:sldId id="416"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978"/>
    <a:srgbClr val="CAB48A"/>
    <a:srgbClr val="FF959F"/>
    <a:srgbClr val="FF5D6D"/>
    <a:srgbClr val="FF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1" autoAdjust="0"/>
    <p:restoredTop sz="94660"/>
  </p:normalViewPr>
  <p:slideViewPr>
    <p:cSldViewPr snapToGrid="0" showGuides="1">
      <p:cViewPr varScale="1">
        <p:scale>
          <a:sx n="90" d="100"/>
          <a:sy n="90" d="100"/>
        </p:scale>
        <p:origin x="202" y="62"/>
      </p:cViewPr>
      <p:guideLst>
        <p:guide orient="horz" pos="2109"/>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998B-F318-4269-A573-074B4A6F08C4}" type="datetimeFigureOut">
              <a:rPr lang="zh-CN" altLang="en-US" smtClean="0"/>
              <a:t>2021/1/20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7EBA7-7470-4D7A-863C-5FB18504755D}" type="slidenum">
              <a:rPr lang="zh-CN" altLang="en-US" smtClean="0"/>
              <a:t>‹#›</a:t>
            </a:fld>
            <a:endParaRPr lang="zh-CN" altLang="en-US"/>
          </a:p>
        </p:txBody>
      </p:sp>
    </p:spTree>
    <p:extLst>
      <p:ext uri="{BB962C8B-B14F-4D97-AF65-F5344CB8AC3E}">
        <p14:creationId xmlns:p14="http://schemas.microsoft.com/office/powerpoint/2010/main" val="376071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61270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03558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70365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73804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35100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6529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69960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4055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33715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66406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6269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13504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09010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29871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82244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81011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40611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7504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10525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88209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08059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7711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61154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58447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5271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73221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60362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892854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96204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26209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22850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50854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7377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56323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36712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81927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22317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60889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53298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5123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46948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95238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40424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5100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560903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95809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16697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50229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26906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493131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50362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53345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680319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3852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13231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59403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16614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0425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3000">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5000" b="-5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Tm="3000">
    <p:push dir="u"/>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3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4.png"/><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png"/><Relationship Id="rId5" Type="http://schemas.openxmlformats.org/officeDocument/2006/relationships/notesSlide" Target="../notesSlides/notesSlide24.xml"/><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png"/><Relationship Id="rId5" Type="http://schemas.openxmlformats.org/officeDocument/2006/relationships/notesSlide" Target="../notesSlides/notesSlide25.xml"/><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png"/><Relationship Id="rId5" Type="http://schemas.openxmlformats.org/officeDocument/2006/relationships/notesSlide" Target="../notesSlides/notesSlide26.xml"/><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notesSlide" Target="../notesSlides/notesSlide32.xm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60.xml"/><Relationship Id="rId7" Type="http://schemas.openxmlformats.org/officeDocument/2006/relationships/image" Target="../media/image40.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4.png"/><Relationship Id="rId5" Type="http://schemas.openxmlformats.org/officeDocument/2006/relationships/notesSlide" Target="../notesSlides/notesSlide35.xml"/><Relationship Id="rId4"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63.xml"/><Relationship Id="rId7" Type="http://schemas.openxmlformats.org/officeDocument/2006/relationships/image" Target="../media/image42.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png"/><Relationship Id="rId5" Type="http://schemas.openxmlformats.org/officeDocument/2006/relationships/notesSlide" Target="../notesSlides/notesSlide36.xml"/><Relationship Id="rId4"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66.xml"/><Relationship Id="rId7" Type="http://schemas.openxmlformats.org/officeDocument/2006/relationships/hyperlink" Target="../&#23454;&#29616;&#21450;&#27979;&#35797;&#38454;&#27573;/SE2020-G01-&#20195;&#30721;&#36208;&#26597;.docx" TargetMode="Externa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png"/><Relationship Id="rId5" Type="http://schemas.openxmlformats.org/officeDocument/2006/relationships/notesSlide" Target="../notesSlides/notesSlide37.xml"/><Relationship Id="rId4" Type="http://schemas.openxmlformats.org/officeDocument/2006/relationships/slideLayout" Target="../slideLayouts/slideLayout1.xml"/><Relationship Id="rId9"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69.xml"/><Relationship Id="rId7" Type="http://schemas.openxmlformats.org/officeDocument/2006/relationships/image" Target="../media/image46.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4.png"/><Relationship Id="rId5" Type="http://schemas.openxmlformats.org/officeDocument/2006/relationships/notesSlide" Target="../notesSlides/notesSlide39.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72.xml"/><Relationship Id="rId7" Type="http://schemas.openxmlformats.org/officeDocument/2006/relationships/hyperlink" Target="../&#23454;&#29616;&#21450;&#27979;&#35797;&#38454;&#27573;/SE2020-G01-&#27979;&#35797;&#29992;&#20363;.doc"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4.png"/><Relationship Id="rId5" Type="http://schemas.openxmlformats.org/officeDocument/2006/relationships/notesSlide" Target="../notesSlides/notesSlide40.xml"/><Relationship Id="rId4" Type="http://schemas.openxmlformats.org/officeDocument/2006/relationships/slideLayout" Target="../slideLayouts/slideLayout1.xml"/><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50.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4.png"/><Relationship Id="rId5" Type="http://schemas.openxmlformats.org/officeDocument/2006/relationships/notesSlide" Target="../notesSlides/notesSlide41.xml"/><Relationship Id="rId4"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5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4.png"/><Relationship Id="rId5" Type="http://schemas.openxmlformats.org/officeDocument/2006/relationships/notesSlide" Target="../notesSlides/notesSlide42.xml"/><Relationship Id="rId4"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52.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4.png"/><Relationship Id="rId5" Type="http://schemas.openxmlformats.org/officeDocument/2006/relationships/notesSlide" Target="../notesSlides/notesSlide45.xml"/><Relationship Id="rId4"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53.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4.png"/><Relationship Id="rId5" Type="http://schemas.openxmlformats.org/officeDocument/2006/relationships/notesSlide" Target="../notesSlides/notesSlide46.xml"/><Relationship Id="rId4"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54.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4.png"/><Relationship Id="rId5" Type="http://schemas.openxmlformats.org/officeDocument/2006/relationships/notesSlide" Target="../notesSlides/notesSlide47.xml"/><Relationship Id="rId4"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55.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4.png"/><Relationship Id="rId5" Type="http://schemas.openxmlformats.org/officeDocument/2006/relationships/notesSlide" Target="../notesSlides/notesSlide48.xml"/><Relationship Id="rId4"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93.xml"/><Relationship Id="rId7" Type="http://schemas.openxmlformats.org/officeDocument/2006/relationships/image" Target="../media/image56.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4.png"/><Relationship Id="rId5" Type="http://schemas.openxmlformats.org/officeDocument/2006/relationships/notesSlide" Target="../notesSlides/notesSlide49.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58.jpe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4.png"/><Relationship Id="rId5" Type="http://schemas.openxmlformats.org/officeDocument/2006/relationships/notesSlide" Target="../notesSlides/notesSlide50.xml"/><Relationship Id="rId4"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99.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00.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01.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0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03.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10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6.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192000" cy="6858000"/>
            <a:chOff x="0" y="0"/>
            <a:chExt cx="12192000" cy="6858000"/>
          </a:xfrm>
        </p:grpSpPr>
        <p:cxnSp>
          <p:nvCxnSpPr>
            <p:cNvPr id="13" name="直接连接符 12"/>
            <p:cNvCxnSpPr/>
            <p:nvPr/>
          </p:nvCxnSpPr>
          <p:spPr>
            <a:xfrm>
              <a:off x="3401961" y="0"/>
              <a:ext cx="751184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50723" y="1519084"/>
              <a:ext cx="11941277" cy="5338916"/>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696065" y="0"/>
              <a:ext cx="1238864"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527458" y="0"/>
              <a:ext cx="1406013"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0" y="0"/>
              <a:ext cx="5058697" cy="408530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44" name="文本框 43"/>
          <p:cNvSpPr txBox="1"/>
          <p:nvPr/>
        </p:nvSpPr>
        <p:spPr>
          <a:xfrm>
            <a:off x="4259617" y="2350871"/>
            <a:ext cx="3454400" cy="922020"/>
          </a:xfrm>
          <a:prstGeom prst="rect">
            <a:avLst/>
          </a:prstGeom>
          <a:noFill/>
        </p:spPr>
        <p:txBody>
          <a:bodyPr wrap="none" rtlCol="0">
            <a:spAutoFit/>
          </a:bodyPr>
          <a:lstStyle/>
          <a:p>
            <a:pPr algn="ctr"/>
            <a:r>
              <a:rPr lang="en-US" altLang="zh-CN" sz="5400" dirty="0" smtClean="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rPr>
              <a:t>SE2020-G01</a:t>
            </a:r>
          </a:p>
        </p:txBody>
      </p:sp>
      <p:sp>
        <p:nvSpPr>
          <p:cNvPr id="48" name="文本框 47"/>
          <p:cNvSpPr txBox="1"/>
          <p:nvPr/>
        </p:nvSpPr>
        <p:spPr>
          <a:xfrm>
            <a:off x="4412773" y="3363769"/>
            <a:ext cx="3148086"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rPr>
              <a:t>项目总结</a:t>
            </a:r>
          </a:p>
        </p:txBody>
      </p:sp>
      <p:sp>
        <p:nvSpPr>
          <p:cNvPr id="49" name="Rectangle 30"/>
          <p:cNvSpPr/>
          <p:nvPr/>
        </p:nvSpPr>
        <p:spPr>
          <a:xfrm flipH="1">
            <a:off x="4582795" y="4408805"/>
            <a:ext cx="2433955"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汇报人：</a:t>
            </a:r>
            <a:r>
              <a:rPr kumimoji="0" lang="en-US" altLang="zh-CN"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G01</a:t>
            </a: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小组全员</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组长：董思诚</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组员：李磊、陈安</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Effect transition="in" filter="fade">
                                      <p:cBhvr>
                                        <p:cTn id="15" dur="1000"/>
                                        <p:tgtEl>
                                          <p:spTgt spid="48"/>
                                        </p:tgtEl>
                                      </p:cBhvr>
                                    </p:animEffect>
                                  </p:childTnLst>
                                </p:cTn>
                              </p:par>
                            </p:childTnLst>
                          </p:cTn>
                        </p:par>
                        <p:par>
                          <p:cTn id="16" fill="hold">
                            <p:stCondLst>
                              <p:cond delay="2299"/>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SRS</a:t>
            </a:r>
            <a:endParaRPr lang="zh-CN" altLang="en-US" sz="1200" dirty="0"/>
          </a:p>
        </p:txBody>
      </p:sp>
      <p:pic>
        <p:nvPicPr>
          <p:cNvPr id="4" name="图片 3"/>
          <p:cNvPicPr>
            <a:picLocks noChangeAspect="1"/>
          </p:cNvPicPr>
          <p:nvPr/>
        </p:nvPicPr>
        <p:blipFill rotWithShape="1">
          <a:blip r:embed="rId6"/>
          <a:srcRect l="28819" t="16508" r="29792" b="3187"/>
          <a:stretch>
            <a:fillRect/>
          </a:stretch>
        </p:blipFill>
        <p:spPr>
          <a:xfrm>
            <a:off x="6699250" y="1066799"/>
            <a:ext cx="5046133" cy="5359401"/>
          </a:xfrm>
          <a:prstGeom prst="rect">
            <a:avLst/>
          </a:prstGeom>
        </p:spPr>
      </p:pic>
      <p:graphicFrame>
        <p:nvGraphicFramePr>
          <p:cNvPr id="5" name="表格 4"/>
          <p:cNvGraphicFramePr>
            <a:graphicFrameLocks noGrp="1"/>
          </p:cNvGraphicFramePr>
          <p:nvPr/>
        </p:nvGraphicFramePr>
        <p:xfrm>
          <a:off x="302914" y="2476706"/>
          <a:ext cx="6259811" cy="3102264"/>
        </p:xfrm>
        <a:graphic>
          <a:graphicData uri="http://schemas.openxmlformats.org/drawingml/2006/table">
            <a:tbl>
              <a:tblPr>
                <a:tableStyleId>{5C22544A-7EE6-4342-B048-85BDC9FD1C3A}</a:tableStyleId>
              </a:tblPr>
              <a:tblGrid>
                <a:gridCol w="1577073"/>
                <a:gridCol w="1577807"/>
                <a:gridCol w="1577807"/>
                <a:gridCol w="1527124"/>
              </a:tblGrid>
              <a:tr h="221968">
                <a:tc>
                  <a:txBody>
                    <a:bodyPr/>
                    <a:lstStyle/>
                    <a:p>
                      <a:pPr>
                        <a:tabLst>
                          <a:tab pos="5267960" algn="r"/>
                        </a:tabLst>
                      </a:pPr>
                      <a:r>
                        <a:rPr lang="zh-CN" sz="1800" dirty="0">
                          <a:effectLst/>
                        </a:rPr>
                        <a:t>版本号</a:t>
                      </a:r>
                      <a:endParaRPr lang="zh-CN" sz="1100" dirty="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修改人员</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修改时间</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备注</a:t>
                      </a:r>
                      <a:endParaRPr lang="zh-CN" sz="1100">
                        <a:effectLst/>
                        <a:latin typeface="等线" panose="02010600030101010101" charset="-122"/>
                        <a:ea typeface="等线" panose="02010600030101010101" charset="-122"/>
                      </a:endParaRPr>
                    </a:p>
                  </a:txBody>
                  <a:tcPr marL="68580" marR="68580" marT="0" marB="0"/>
                </a:tc>
              </a:tr>
              <a:tr h="337721">
                <a:tc>
                  <a:txBody>
                    <a:bodyPr/>
                    <a:lstStyle/>
                    <a:p>
                      <a:pPr>
                        <a:tabLst>
                          <a:tab pos="5267960" algn="r"/>
                        </a:tabLst>
                      </a:pPr>
                      <a:r>
                        <a:rPr lang="en-US" sz="1800">
                          <a:effectLst/>
                        </a:rPr>
                        <a:t>0.1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书写部分内容</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0.2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2020.11.14</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补充用户类型及数据字典</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1.0</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董思诚</a:t>
                      </a:r>
                      <a:endParaRPr lang="zh-CN" sz="1100" dirty="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补充部分用例图，正式发布</a:t>
                      </a:r>
                      <a:endParaRPr lang="zh-CN" sz="1100">
                        <a:effectLst/>
                        <a:latin typeface="等线" panose="02010600030101010101" charset="-122"/>
                        <a:ea typeface="等线" panose="02010600030101010101" charset="-122"/>
                      </a:endParaRPr>
                    </a:p>
                  </a:txBody>
                  <a:tcPr marL="68580" marR="68580" marT="0" marB="0"/>
                </a:tc>
              </a:tr>
              <a:tr h="844303">
                <a:tc>
                  <a:txBody>
                    <a:bodyPr/>
                    <a:lstStyle/>
                    <a:p>
                      <a:pPr>
                        <a:tabLst>
                          <a:tab pos="5267960" algn="r"/>
                        </a:tabLst>
                      </a:pPr>
                      <a:r>
                        <a:rPr lang="en-US" sz="1800">
                          <a:effectLst/>
                        </a:rPr>
                        <a:t>1.1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2020.11.25</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补充管理员用户代表、更新新的需求指标</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1.2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实现阶段结束补充相关数据</a:t>
                      </a:r>
                      <a:endParaRPr lang="zh-CN" sz="1100" dirty="0">
                        <a:effectLst/>
                        <a:latin typeface="等线" panose="02010600030101010101" charset="-122"/>
                        <a:ea typeface="等线" panose="02010600030101010101"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273710"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功能性需求</a:t>
            </a:r>
            <a:endParaRPr lang="zh-CN" altLang="en-US" sz="1200" dirty="0"/>
          </a:p>
        </p:txBody>
      </p:sp>
      <p:pic>
        <p:nvPicPr>
          <p:cNvPr id="5" name="图片 4"/>
          <p:cNvPicPr>
            <a:picLocks noChangeAspect="1"/>
          </p:cNvPicPr>
          <p:nvPr/>
        </p:nvPicPr>
        <p:blipFill rotWithShape="1">
          <a:blip r:embed="rId6"/>
          <a:srcRect l="30417" t="18284" r="33125" b="20568"/>
          <a:stretch>
            <a:fillRect/>
          </a:stretch>
        </p:blipFill>
        <p:spPr>
          <a:xfrm>
            <a:off x="3094936" y="1102218"/>
            <a:ext cx="6116798" cy="5615804"/>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480774"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非功能性需求</a:t>
            </a:r>
            <a:endParaRPr lang="zh-CN" altLang="en-US" sz="1200" dirty="0"/>
          </a:p>
        </p:txBody>
      </p:sp>
      <p:pic>
        <p:nvPicPr>
          <p:cNvPr id="2" name="图片 1"/>
          <p:cNvPicPr>
            <a:picLocks noChangeAspect="1"/>
          </p:cNvPicPr>
          <p:nvPr/>
        </p:nvPicPr>
        <p:blipFill rotWithShape="1">
          <a:blip r:embed="rId6"/>
          <a:srcRect l="33625" t="18792" r="35715" b="66873"/>
          <a:stretch>
            <a:fillRect/>
          </a:stretch>
        </p:blipFill>
        <p:spPr>
          <a:xfrm>
            <a:off x="215076" y="2174594"/>
            <a:ext cx="6117991" cy="1565879"/>
          </a:xfrm>
          <a:prstGeom prst="rect">
            <a:avLst/>
          </a:prstGeom>
        </p:spPr>
      </p:pic>
      <p:pic>
        <p:nvPicPr>
          <p:cNvPr id="4" name="图片 3"/>
          <p:cNvPicPr>
            <a:picLocks noChangeAspect="1"/>
          </p:cNvPicPr>
          <p:nvPr/>
        </p:nvPicPr>
        <p:blipFill rotWithShape="1">
          <a:blip r:embed="rId7"/>
          <a:srcRect l="34150" t="28179" r="35512" b="8135"/>
          <a:stretch>
            <a:fillRect/>
          </a:stretch>
        </p:blipFill>
        <p:spPr>
          <a:xfrm>
            <a:off x="6478059" y="613916"/>
            <a:ext cx="5434126" cy="6244084"/>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数据字典与</a:t>
            </a:r>
            <a:r>
              <a:rPr lang="en-US" altLang="zh-CN" sz="2400" b="1" dirty="0" smtClean="0">
                <a:latin typeface="+mn-ea"/>
              </a:rPr>
              <a:t>ER</a:t>
            </a:r>
            <a:r>
              <a:rPr lang="zh-CN" altLang="en-US" sz="2400" b="1" dirty="0" smtClean="0">
                <a:latin typeface="+mn-ea"/>
              </a:rPr>
              <a:t>图</a:t>
            </a:r>
            <a:endParaRPr lang="zh-CN" altLang="en-US" sz="1200" dirty="0"/>
          </a:p>
        </p:txBody>
      </p:sp>
      <p:pic>
        <p:nvPicPr>
          <p:cNvPr id="2" name="图片 1"/>
          <p:cNvPicPr>
            <a:picLocks noChangeAspect="1"/>
          </p:cNvPicPr>
          <p:nvPr/>
        </p:nvPicPr>
        <p:blipFill rotWithShape="1">
          <a:blip r:embed="rId6"/>
          <a:srcRect l="28681" t="16127" r="29791" b="9276"/>
          <a:stretch>
            <a:fillRect/>
          </a:stretch>
        </p:blipFill>
        <p:spPr>
          <a:xfrm>
            <a:off x="340131" y="1532466"/>
            <a:ext cx="5063067" cy="4978401"/>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9596" y="0"/>
            <a:ext cx="6268542" cy="68580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02</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27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首页</a:t>
            </a:r>
            <a:endParaRPr lang="zh-CN" altLang="en-US" sz="1200" dirty="0"/>
          </a:p>
        </p:txBody>
      </p:sp>
      <p:pic>
        <p:nvPicPr>
          <p:cNvPr id="3074" name="图片 1"/>
          <p:cNvPicPr>
            <a:picLocks noChangeAspect="1" noChangeArrowheads="1"/>
          </p:cNvPicPr>
          <p:nvPr/>
        </p:nvPicPr>
        <p:blipFill>
          <a:blip r:embed="rId6">
            <a:extLst>
              <a:ext uri="{28A0092B-C50C-407E-A947-70E740481C1C}">
                <a14:useLocalDpi xmlns:a14="http://schemas.microsoft.com/office/drawing/2010/main" val="0"/>
              </a:ext>
            </a:extLst>
          </a:blip>
          <a:srcRect l="11874" t="9369" r="25081"/>
          <a:stretch>
            <a:fillRect/>
          </a:stretch>
        </p:blipFill>
        <p:spPr bwMode="auto">
          <a:xfrm>
            <a:off x="2390221" y="1480347"/>
            <a:ext cx="6278082" cy="492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pic>
        <p:nvPicPr>
          <p:cNvPr id="1027" name="图片 1"/>
          <p:cNvPicPr>
            <a:picLocks noChangeAspect="1" noChangeArrowheads="1"/>
          </p:cNvPicPr>
          <p:nvPr/>
        </p:nvPicPr>
        <p:blipFill>
          <a:blip r:embed="rId6">
            <a:extLst>
              <a:ext uri="{28A0092B-C50C-407E-A947-70E740481C1C}">
                <a14:useLocalDpi xmlns:a14="http://schemas.microsoft.com/office/drawing/2010/main" val="0"/>
              </a:ext>
            </a:extLst>
          </a:blip>
          <a:srcRect l="11093" t="9962" r="24274" b="13196"/>
          <a:stretch>
            <a:fillRect/>
          </a:stretch>
        </p:blipFill>
        <p:spPr bwMode="auto">
          <a:xfrm>
            <a:off x="298503" y="1428507"/>
            <a:ext cx="6298459" cy="410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登录注册</a:t>
            </a:r>
            <a:endParaRPr lang="zh-CN" altLang="en-US" sz="1200" dirty="0"/>
          </a:p>
        </p:txBody>
      </p:sp>
      <p:pic>
        <p:nvPicPr>
          <p:cNvPr id="1028" name="图片 1"/>
          <p:cNvPicPr>
            <a:picLocks noChangeAspect="1" noChangeArrowheads="1"/>
          </p:cNvPicPr>
          <p:nvPr/>
        </p:nvPicPr>
        <p:blipFill>
          <a:blip r:embed="rId7">
            <a:extLst>
              <a:ext uri="{28A0092B-C50C-407E-A947-70E740481C1C}">
                <a14:useLocalDpi xmlns:a14="http://schemas.microsoft.com/office/drawing/2010/main" val="0"/>
              </a:ext>
            </a:extLst>
          </a:blip>
          <a:srcRect l="11732" t="7631" r="24913" b="14075"/>
          <a:stretch>
            <a:fillRect/>
          </a:stretch>
        </p:blipFill>
        <p:spPr bwMode="auto">
          <a:xfrm>
            <a:off x="5809859" y="1176867"/>
            <a:ext cx="6213811" cy="421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游戏专区和游戏攻略</a:t>
            </a:r>
            <a:endParaRPr lang="zh-CN" altLang="en-US" sz="1200" dirty="0"/>
          </a:p>
        </p:txBody>
      </p:sp>
      <p:pic>
        <p:nvPicPr>
          <p:cNvPr id="2051" name="图片 1"/>
          <p:cNvPicPr>
            <a:picLocks noChangeAspect="1" noChangeArrowheads="1"/>
          </p:cNvPicPr>
          <p:nvPr/>
        </p:nvPicPr>
        <p:blipFill>
          <a:blip r:embed="rId6">
            <a:extLst>
              <a:ext uri="{28A0092B-C50C-407E-A947-70E740481C1C}">
                <a14:useLocalDpi xmlns:a14="http://schemas.microsoft.com/office/drawing/2010/main" val="0"/>
              </a:ext>
            </a:extLst>
          </a:blip>
          <a:srcRect l="11420" t="7631" r="24921"/>
          <a:stretch>
            <a:fillRect/>
          </a:stretch>
        </p:blipFill>
        <p:spPr bwMode="auto">
          <a:xfrm>
            <a:off x="6562725" y="1724161"/>
            <a:ext cx="55245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7"/>
          <a:srcRect l="12292" t="9784" r="24860"/>
          <a:stretch>
            <a:fillRect/>
          </a:stretch>
        </p:blipFill>
        <p:spPr>
          <a:xfrm>
            <a:off x="118534" y="1387550"/>
            <a:ext cx="6724913" cy="5284258"/>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个人中心和资讯</a:t>
            </a:r>
            <a:endParaRPr lang="zh-CN" altLang="en-US" sz="1200" dirty="0"/>
          </a:p>
        </p:txBody>
      </p:sp>
      <p:pic>
        <p:nvPicPr>
          <p:cNvPr id="4098" name="图片 1"/>
          <p:cNvPicPr>
            <a:picLocks noChangeAspect="1" noChangeArrowheads="1"/>
          </p:cNvPicPr>
          <p:nvPr/>
        </p:nvPicPr>
        <p:blipFill>
          <a:blip r:embed="rId6">
            <a:extLst>
              <a:ext uri="{28A0092B-C50C-407E-A947-70E740481C1C}">
                <a14:useLocalDpi xmlns:a14="http://schemas.microsoft.com/office/drawing/2010/main" val="0"/>
              </a:ext>
            </a:extLst>
          </a:blip>
          <a:srcRect l="12358" t="6444" r="24756" b="22878"/>
          <a:stretch>
            <a:fillRect/>
          </a:stretch>
        </p:blipFill>
        <p:spPr bwMode="auto">
          <a:xfrm>
            <a:off x="223937" y="1701800"/>
            <a:ext cx="6425042" cy="395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7">
            <a:extLst>
              <a:ext uri="{28A0092B-C50C-407E-A947-70E740481C1C}">
                <a14:useLocalDpi xmlns:a14="http://schemas.microsoft.com/office/drawing/2010/main" val="0"/>
              </a:ext>
            </a:extLst>
          </a:blip>
          <a:srcRect l="11575" t="7918" r="24878" b="877"/>
          <a:stretch>
            <a:fillRect/>
          </a:stretch>
        </p:blipFill>
        <p:spPr bwMode="auto">
          <a:xfrm>
            <a:off x="6675382" y="1572419"/>
            <a:ext cx="53435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5122"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092" t="7608" r="20102" b="308"/>
          <a:stretch>
            <a:fillRect/>
          </a:stretch>
        </p:blipFill>
        <p:spPr bwMode="auto">
          <a:xfrm>
            <a:off x="495830" y="1748896"/>
            <a:ext cx="53625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p:cNvPicPr>
            <a:picLocks noChangeAspect="1" noChangeArrowheads="1"/>
          </p:cNvPicPr>
          <p:nvPr/>
        </p:nvPicPr>
        <p:blipFill>
          <a:blip r:embed="rId7">
            <a:extLst>
              <a:ext uri="{28A0092B-C50C-407E-A947-70E740481C1C}">
                <a14:useLocalDpi xmlns:a14="http://schemas.microsoft.com/office/drawing/2010/main" val="0"/>
              </a:ext>
            </a:extLst>
          </a:blip>
          <a:srcRect l="11087" t="8485" r="25443" b="877"/>
          <a:stretch>
            <a:fillRect/>
          </a:stretch>
        </p:blipFill>
        <p:spPr bwMode="auto">
          <a:xfrm>
            <a:off x="6210829" y="1748896"/>
            <a:ext cx="52673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01.</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1" y="1672720"/>
            <a:ext cx="2788912" cy="629980"/>
            <a:chOff x="7144892" y="2460462"/>
            <a:chExt cx="2788912" cy="629980"/>
          </a:xfrm>
        </p:grpSpPr>
        <p:sp>
          <p:nvSpPr>
            <p:cNvPr id="82" name="Rectangle 30"/>
            <p:cNvSpPr/>
            <p:nvPr/>
          </p:nvSpPr>
          <p:spPr>
            <a:xfrm flipH="1">
              <a:off x="7144892" y="2460462"/>
              <a:ext cx="2567428"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000" noProof="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项目分析与计划文档</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02.</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界面原型</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03.</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04.</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6976748" y="4871145"/>
            <a:ext cx="3098800" cy="629980"/>
            <a:chOff x="7144893" y="2460462"/>
            <a:chExt cx="2788920" cy="629980"/>
          </a:xfrm>
        </p:grpSpPr>
        <p:sp>
          <p:nvSpPr>
            <p:cNvPr id="3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500" fill="hold"/>
                                        <p:tgtEl>
                                          <p:spTgt spid="35"/>
                                        </p:tgtEl>
                                        <p:attrNameLst>
                                          <p:attrName>ppt_x</p:attrName>
                                        </p:attrNameLst>
                                      </p:cBhvr>
                                      <p:tavLst>
                                        <p:tav tm="0">
                                          <p:val>
                                            <p:strVal val="1+#ppt_w/2"/>
                                          </p:val>
                                        </p:tav>
                                        <p:tav tm="100000">
                                          <p:val>
                                            <p:strVal val="#ppt_x"/>
                                          </p:val>
                                        </p:tav>
                                      </p:tavLst>
                                    </p:anim>
                                    <p:anim calcmode="lin" valueType="num">
                                      <p:cBhvr additive="base">
                                        <p:cTn id="75"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6146" name="图片 1"/>
          <p:cNvPicPr>
            <a:picLocks noChangeAspect="1" noChangeArrowheads="1"/>
          </p:cNvPicPr>
          <p:nvPr/>
        </p:nvPicPr>
        <p:blipFill>
          <a:blip r:embed="rId6">
            <a:extLst>
              <a:ext uri="{28A0092B-C50C-407E-A947-70E740481C1C}">
                <a14:useLocalDpi xmlns:a14="http://schemas.microsoft.com/office/drawing/2010/main" val="0"/>
              </a:ext>
            </a:extLst>
          </a:blip>
          <a:srcRect l="10127" t="7631" r="34090"/>
          <a:stretch>
            <a:fillRect/>
          </a:stretch>
        </p:blipFill>
        <p:spPr bwMode="auto">
          <a:xfrm>
            <a:off x="3191933" y="1015935"/>
            <a:ext cx="5703889" cy="51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7170"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250" t="8511"/>
          <a:stretch>
            <a:fillRect/>
          </a:stretch>
        </p:blipFill>
        <p:spPr bwMode="auto">
          <a:xfrm>
            <a:off x="0" y="1629477"/>
            <a:ext cx="6870602" cy="386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p:cNvPicPr>
            <a:picLocks noChangeAspect="1" noChangeArrowheads="1"/>
          </p:cNvPicPr>
          <p:nvPr/>
        </p:nvPicPr>
        <p:blipFill>
          <a:blip r:embed="rId7">
            <a:extLst>
              <a:ext uri="{28A0092B-C50C-407E-A947-70E740481C1C}">
                <a14:useLocalDpi xmlns:a14="http://schemas.microsoft.com/office/drawing/2010/main" val="0"/>
              </a:ext>
            </a:extLst>
          </a:blip>
          <a:srcRect l="11407" t="8203" r="15773"/>
          <a:stretch>
            <a:fillRect/>
          </a:stretch>
        </p:blipFill>
        <p:spPr bwMode="auto">
          <a:xfrm>
            <a:off x="5665787" y="1480347"/>
            <a:ext cx="6119285" cy="423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8194" name="图片 1"/>
          <p:cNvPicPr>
            <a:picLocks noChangeAspect="1" noChangeArrowheads="1"/>
          </p:cNvPicPr>
          <p:nvPr/>
        </p:nvPicPr>
        <p:blipFill>
          <a:blip r:embed="rId6">
            <a:extLst>
              <a:ext uri="{28A0092B-C50C-407E-A947-70E740481C1C}">
                <a14:useLocalDpi xmlns:a14="http://schemas.microsoft.com/office/drawing/2010/main" val="0"/>
              </a:ext>
            </a:extLst>
          </a:blip>
          <a:srcRect l="11902" t="8511" r="16524"/>
          <a:stretch>
            <a:fillRect/>
          </a:stretch>
        </p:blipFill>
        <p:spPr bwMode="auto">
          <a:xfrm>
            <a:off x="2675468" y="1375812"/>
            <a:ext cx="7010344" cy="490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80033" y="1100846"/>
            <a:ext cx="2389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需求变更报告</a:t>
            </a:r>
            <a:endParaRPr lang="zh-CN" altLang="en-US" sz="1200" dirty="0"/>
          </a:p>
        </p:txBody>
      </p:sp>
      <p:pic>
        <p:nvPicPr>
          <p:cNvPr id="4" name="图片 3"/>
          <p:cNvPicPr>
            <a:picLocks noChangeAspect="1"/>
          </p:cNvPicPr>
          <p:nvPr/>
        </p:nvPicPr>
        <p:blipFill rotWithShape="1">
          <a:blip r:embed="rId7"/>
          <a:srcRect l="33819" t="16762" r="30000" b="3695"/>
          <a:stretch>
            <a:fillRect/>
          </a:stretch>
        </p:blipFill>
        <p:spPr>
          <a:xfrm>
            <a:off x="3548537" y="940058"/>
            <a:ext cx="4826001" cy="580787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管理员用户</a:t>
            </a:r>
            <a:r>
              <a:rPr lang="en-US" altLang="zh-CN" sz="2400" b="1" dirty="0">
                <a:latin typeface="+mn-ea"/>
              </a:rPr>
              <a:t>-</a:t>
            </a:r>
            <a:r>
              <a:rPr lang="zh-CN" altLang="en-US" sz="2400" b="1" dirty="0">
                <a:latin typeface="+mn-ea"/>
              </a:rPr>
              <a:t>王华</a:t>
            </a:r>
            <a:r>
              <a:rPr lang="zh-CN" altLang="en-US" sz="2400" b="1" dirty="0" smtClean="0">
                <a:latin typeface="+mn-ea"/>
              </a:rPr>
              <a:t>怿需求变更</a:t>
            </a:r>
            <a:endParaRPr lang="zh-CN" altLang="en-US" sz="1200" dirty="0"/>
          </a:p>
        </p:txBody>
      </p:sp>
      <p:sp>
        <p:nvSpPr>
          <p:cNvPr id="2" name="矩形 1"/>
          <p:cNvSpPr/>
          <p:nvPr/>
        </p:nvSpPr>
        <p:spPr>
          <a:xfrm>
            <a:off x="904198" y="2675017"/>
            <a:ext cx="6096000" cy="1631216"/>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希望在具体的内容页面当中依旧可以看到最新的游戏资讯；</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界面交互再多些交互</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希望可以的话，就加入一个用户个人界面</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颜色色泽昏暗一些</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项目用户</a:t>
            </a:r>
            <a:r>
              <a:rPr lang="en-US" altLang="zh-CN" sz="2400" b="1" dirty="0">
                <a:latin typeface="+mn-ea"/>
              </a:rPr>
              <a:t>-</a:t>
            </a:r>
            <a:r>
              <a:rPr lang="zh-CN" altLang="en-US" sz="2400" b="1" dirty="0">
                <a:latin typeface="+mn-ea"/>
              </a:rPr>
              <a:t>黄耀天需</a:t>
            </a:r>
            <a:r>
              <a:rPr lang="zh-CN" altLang="en-US" sz="2400" b="1" dirty="0" smtClean="0">
                <a:latin typeface="+mn-ea"/>
              </a:rPr>
              <a:t>求变更</a:t>
            </a:r>
            <a:endParaRPr lang="zh-CN" altLang="en-US" sz="1200" dirty="0"/>
          </a:p>
        </p:txBody>
      </p:sp>
      <p:sp>
        <p:nvSpPr>
          <p:cNvPr id="4" name="矩形 3"/>
          <p:cNvSpPr/>
          <p:nvPr/>
        </p:nvSpPr>
        <p:spPr>
          <a:xfrm>
            <a:off x="904198" y="2581438"/>
            <a:ext cx="6096000" cy="1323439"/>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界面协调整洁</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数据可以清晰观看</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数据以各种各样的形式呈现出来</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可自由切换身份</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用户代表</a:t>
            </a:r>
            <a:r>
              <a:rPr lang="en-US" altLang="zh-CN" sz="2400" b="1" dirty="0">
                <a:latin typeface="+mn-ea"/>
              </a:rPr>
              <a:t>-</a:t>
            </a:r>
            <a:r>
              <a:rPr lang="zh-CN" altLang="en-US" sz="2400" b="1" dirty="0">
                <a:latin typeface="+mn-ea"/>
              </a:rPr>
              <a:t>唐敏敏需</a:t>
            </a:r>
            <a:r>
              <a:rPr lang="zh-CN" altLang="en-US" sz="2400" b="1" dirty="0" smtClean="0">
                <a:latin typeface="+mn-ea"/>
              </a:rPr>
              <a:t>求变更</a:t>
            </a:r>
            <a:endParaRPr lang="zh-CN" altLang="en-US" sz="1200" dirty="0"/>
          </a:p>
        </p:txBody>
      </p:sp>
      <p:sp>
        <p:nvSpPr>
          <p:cNvPr id="4" name="矩形 3"/>
          <p:cNvSpPr/>
          <p:nvPr/>
        </p:nvSpPr>
        <p:spPr>
          <a:xfrm>
            <a:off x="904198" y="2165697"/>
            <a:ext cx="6096000" cy="400110"/>
          </a:xfrm>
          <a:prstGeom prst="rect">
            <a:avLst/>
          </a:prstGeom>
        </p:spPr>
        <p:txBody>
          <a:bodyPr>
            <a:spAutoFit/>
          </a:bodyPr>
          <a:lstStyle/>
          <a:p>
            <a:pPr lvl="0" algn="just">
              <a:spcAft>
                <a:spcPts val="0"/>
              </a:spcAft>
            </a:pP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
        <p:nvSpPr>
          <p:cNvPr id="8" name="矩形 7"/>
          <p:cNvSpPr/>
          <p:nvPr/>
        </p:nvSpPr>
        <p:spPr>
          <a:xfrm>
            <a:off x="904198" y="2672276"/>
            <a:ext cx="6096000" cy="1015663"/>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游戏显示列表的游戏模块太大了，希望有所调整</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游戏相关资讯最好做成实时显示的</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对于新闻模块希望有些轮播效果</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03</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总体设计文档</a:t>
            </a:r>
            <a:endParaRPr lang="zh-CN" altLang="en-US" sz="1200" dirty="0"/>
          </a:p>
        </p:txBody>
      </p:sp>
      <p:pic>
        <p:nvPicPr>
          <p:cNvPr id="5" name="图片 4"/>
          <p:cNvPicPr>
            <a:picLocks noChangeAspect="1"/>
          </p:cNvPicPr>
          <p:nvPr/>
        </p:nvPicPr>
        <p:blipFill rotWithShape="1">
          <a:blip r:embed="rId6"/>
          <a:srcRect l="28959" t="16381" r="29722" b="3442"/>
          <a:stretch>
            <a:fillRect/>
          </a:stretch>
        </p:blipFill>
        <p:spPr>
          <a:xfrm>
            <a:off x="5655734" y="1227666"/>
            <a:ext cx="5037667" cy="5350934"/>
          </a:xfrm>
          <a:prstGeom prst="rect">
            <a:avLst/>
          </a:prstGeom>
        </p:spPr>
      </p:pic>
      <p:graphicFrame>
        <p:nvGraphicFramePr>
          <p:cNvPr id="7" name="表格 6"/>
          <p:cNvGraphicFramePr>
            <a:graphicFrameLocks noGrp="1"/>
          </p:cNvGraphicFramePr>
          <p:nvPr/>
        </p:nvGraphicFramePr>
        <p:xfrm>
          <a:off x="674794" y="2247759"/>
          <a:ext cx="4667673" cy="2880360"/>
        </p:xfrm>
        <a:graphic>
          <a:graphicData uri="http://schemas.openxmlformats.org/drawingml/2006/table">
            <a:tbl>
              <a:tblPr>
                <a:tableStyleId>{5C22544A-7EE6-4342-B048-85BDC9FD1C3A}</a:tableStyleId>
              </a:tblPr>
              <a:tblGrid>
                <a:gridCol w="741259"/>
                <a:gridCol w="847800"/>
                <a:gridCol w="447771"/>
                <a:gridCol w="1093044"/>
                <a:gridCol w="1537799"/>
              </a:tblGrid>
              <a:tr h="686602">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26</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12</a:t>
                      </a:r>
                      <a:r>
                        <a:rPr lang="zh-CN" sz="1800" kern="100">
                          <a:effectLst/>
                        </a:rPr>
                        <a:t>月</a:t>
                      </a:r>
                      <a:r>
                        <a:rPr lang="en-US" sz="1800" kern="100">
                          <a:effectLst/>
                        </a:rPr>
                        <a:t>23</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正式发布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HIPO</a:t>
            </a:r>
            <a:r>
              <a:rPr lang="zh-CN" altLang="en-US" sz="2400" b="1" dirty="0">
                <a:latin typeface="+mn-ea"/>
              </a:rPr>
              <a:t>图</a:t>
            </a:r>
            <a:endParaRPr lang="zh-CN" altLang="en-US" sz="1200" dirty="0"/>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083" y="2099733"/>
            <a:ext cx="9029700" cy="39624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05.</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2" y="1672720"/>
            <a:ext cx="2788911" cy="707886"/>
            <a:chOff x="7144893" y="2460462"/>
            <a:chExt cx="2788911" cy="707886"/>
          </a:xfrm>
        </p:grpSpPr>
        <p:sp>
          <p:nvSpPr>
            <p:cNvPr id="82" name="Rectangle 30"/>
            <p:cNvSpPr/>
            <p:nvPr/>
          </p:nvSpPr>
          <p:spPr>
            <a:xfrm flipH="1">
              <a:off x="7144893" y="2460462"/>
              <a:ext cx="2060241" cy="70788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normalizeH="0" baseline="0" noProof="0" dirty="0" smtClean="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06.</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07.</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08.</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6995672" y="4810288"/>
            <a:ext cx="2788911" cy="629980"/>
            <a:chOff x="7144893" y="2460462"/>
            <a:chExt cx="2788911" cy="629980"/>
          </a:xfrm>
        </p:grpSpPr>
        <p:sp>
          <p:nvSpPr>
            <p:cNvPr id="97" name="Rectangle 30"/>
            <p:cNvSpPr/>
            <p:nvPr/>
          </p:nvSpPr>
          <p:spPr>
            <a:xfrm flipH="1">
              <a:off x="7144893" y="2460462"/>
              <a:ext cx="2060241" cy="398780"/>
            </a:xfrm>
            <a:prstGeom prst="rect">
              <a:avLst/>
            </a:prstGeom>
          </p:spPr>
          <p:txBody>
            <a:bodyPr wrap="square">
              <a:spAutoFit/>
            </a:bodyPr>
            <a:lstStyle/>
            <a:p>
              <a:pPr lvl="0">
                <a:defRPr/>
              </a:pP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7" name="组合 36"/>
          <p:cNvGrpSpPr/>
          <p:nvPr/>
        </p:nvGrpSpPr>
        <p:grpSpPr>
          <a:xfrm>
            <a:off x="6995790" y="4889673"/>
            <a:ext cx="3098800" cy="629980"/>
            <a:chOff x="7144893" y="2460462"/>
            <a:chExt cx="2788920" cy="629980"/>
          </a:xfrm>
        </p:grpSpPr>
        <p:sp>
          <p:nvSpPr>
            <p:cNvPr id="38"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版本管理</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9"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40" name="文本框 39"/>
          <p:cNvSpPr txBox="1"/>
          <p:nvPr/>
        </p:nvSpPr>
        <p:spPr>
          <a:xfrm>
            <a:off x="5769502" y="5725390"/>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09.</a:t>
            </a:r>
            <a:endParaRPr lang="zh-CN" altLang="en-US" sz="3600" dirty="0">
              <a:solidFill>
                <a:schemeClr val="tx1">
                  <a:lumMod val="75000"/>
                  <a:lumOff val="25000"/>
                </a:schemeClr>
              </a:solidFill>
            </a:endParaRPr>
          </a:p>
        </p:txBody>
      </p:sp>
      <p:cxnSp>
        <p:nvCxnSpPr>
          <p:cNvPr id="41" name="直接连接符 40"/>
          <p:cNvCxnSpPr/>
          <p:nvPr/>
        </p:nvCxnSpPr>
        <p:spPr>
          <a:xfrm>
            <a:off x="6781873" y="5680065"/>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7000775" y="5854966"/>
            <a:ext cx="3098800" cy="629980"/>
            <a:chOff x="7144893" y="2460462"/>
            <a:chExt cx="2788920" cy="629980"/>
          </a:xfrm>
        </p:grpSpPr>
        <p:sp>
          <p:nvSpPr>
            <p:cNvPr id="4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项目总结评价</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4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96"/>
                                        </p:tgtEl>
                                        <p:attrNameLst>
                                          <p:attrName>style.visibility</p:attrName>
                                        </p:attrNameLst>
                                      </p:cBhvr>
                                      <p:to>
                                        <p:strVal val="visible"/>
                                      </p:to>
                                    </p:set>
                                    <p:anim calcmode="lin" valueType="num">
                                      <p:cBhvr additive="base">
                                        <p:cTn id="74" dur="500" fill="hold"/>
                                        <p:tgtEl>
                                          <p:spTgt spid="96"/>
                                        </p:tgtEl>
                                        <p:attrNameLst>
                                          <p:attrName>ppt_x</p:attrName>
                                        </p:attrNameLst>
                                      </p:cBhvr>
                                      <p:tavLst>
                                        <p:tav tm="0">
                                          <p:val>
                                            <p:strVal val="1+#ppt_w/2"/>
                                          </p:val>
                                        </p:tav>
                                        <p:tav tm="100000">
                                          <p:val>
                                            <p:strVal val="#ppt_x"/>
                                          </p:val>
                                        </p:tav>
                                      </p:tavLst>
                                    </p:anim>
                                    <p:anim calcmode="lin" valueType="num">
                                      <p:cBhvr additive="base">
                                        <p:cTn id="75" dur="500" fill="hold"/>
                                        <p:tgtEl>
                                          <p:spTgt spid="96"/>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1+#ppt_w/2"/>
                                          </p:val>
                                        </p:tav>
                                        <p:tav tm="100000">
                                          <p:val>
                                            <p:strVal val="#ppt_x"/>
                                          </p:val>
                                        </p:tav>
                                      </p:tavLst>
                                    </p:anim>
                                    <p:anim calcmode="lin" valueType="num">
                                      <p:cBhvr additive="base">
                                        <p:cTn id="79" dur="500" fill="hold"/>
                                        <p:tgtEl>
                                          <p:spTgt spid="37"/>
                                        </p:tgtEl>
                                        <p:attrNameLst>
                                          <p:attrName>ppt_y</p:attrName>
                                        </p:attrNameLst>
                                      </p:cBhvr>
                                      <p:tavLst>
                                        <p:tav tm="0">
                                          <p:val>
                                            <p:strVal val="#ppt_y"/>
                                          </p:val>
                                        </p:tav>
                                        <p:tav tm="100000">
                                          <p:val>
                                            <p:strVal val="#ppt_y"/>
                                          </p:val>
                                        </p:tav>
                                      </p:tavLst>
                                    </p:anim>
                                  </p:childTnLst>
                                </p:cTn>
                              </p:par>
                              <p:par>
                                <p:cTn id="80" presetID="53" presetClass="entr" presetSubtype="52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Effect transition="in" filter="fade">
                                      <p:cBhvr>
                                        <p:cTn id="84" dur="500"/>
                                        <p:tgtEl>
                                          <p:spTgt spid="40"/>
                                        </p:tgtEl>
                                      </p:cBhvr>
                                    </p:animEffect>
                                    <p:anim calcmode="lin" valueType="num">
                                      <p:cBhvr>
                                        <p:cTn id="85" dur="500" fill="hold"/>
                                        <p:tgtEl>
                                          <p:spTgt spid="40"/>
                                        </p:tgtEl>
                                        <p:attrNameLst>
                                          <p:attrName>ppt_x</p:attrName>
                                        </p:attrNameLst>
                                      </p:cBhvr>
                                      <p:tavLst>
                                        <p:tav tm="0">
                                          <p:val>
                                            <p:fltVal val="0.5"/>
                                          </p:val>
                                        </p:tav>
                                        <p:tav tm="100000">
                                          <p:val>
                                            <p:strVal val="#ppt_x"/>
                                          </p:val>
                                        </p:tav>
                                      </p:tavLst>
                                    </p:anim>
                                    <p:anim calcmode="lin" valueType="num">
                                      <p:cBhvr>
                                        <p:cTn id="86" dur="500" fill="hold"/>
                                        <p:tgtEl>
                                          <p:spTgt spid="40"/>
                                        </p:tgtEl>
                                        <p:attrNameLst>
                                          <p:attrName>ppt_y</p:attrName>
                                        </p:attrNameLst>
                                      </p:cBhvr>
                                      <p:tavLst>
                                        <p:tav tm="0">
                                          <p:val>
                                            <p:fltVal val="0.5"/>
                                          </p:val>
                                        </p:tav>
                                        <p:tav tm="100000">
                                          <p:val>
                                            <p:strVal val="#ppt_y"/>
                                          </p:val>
                                        </p:tav>
                                      </p:tavLst>
                                    </p:anim>
                                  </p:childTnLst>
                                </p:cTn>
                              </p:par>
                              <p:par>
                                <p:cTn id="87" presetID="16" presetClass="entr" presetSubtype="42"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barn(outHorizontal)">
                                      <p:cBhvr>
                                        <p:cTn id="89" dur="500"/>
                                        <p:tgtEl>
                                          <p:spTgt spid="41"/>
                                        </p:tgtEl>
                                      </p:cBhvr>
                                    </p:animEffect>
                                  </p:childTnLst>
                                </p:cTn>
                              </p:par>
                              <p:par>
                                <p:cTn id="90" presetID="2" presetClass="entr" presetSubtype="2"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fill="hold"/>
                                        <p:tgtEl>
                                          <p:spTgt spid="45"/>
                                        </p:tgtEl>
                                        <p:attrNameLst>
                                          <p:attrName>ppt_x</p:attrName>
                                        </p:attrNameLst>
                                      </p:cBhvr>
                                      <p:tavLst>
                                        <p:tav tm="0">
                                          <p:val>
                                            <p:strVal val="1+#ppt_w/2"/>
                                          </p:val>
                                        </p:tav>
                                        <p:tav tm="100000">
                                          <p:val>
                                            <p:strVal val="#ppt_x"/>
                                          </p:val>
                                        </p:tav>
                                      </p:tavLst>
                                    </p:anim>
                                    <p:anim calcmode="lin" valueType="num">
                                      <p:cBhvr additive="base">
                                        <p:cTn id="93"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详细设计文档</a:t>
            </a:r>
            <a:endParaRPr lang="zh-CN" altLang="en-US" sz="1200" dirty="0"/>
          </a:p>
        </p:txBody>
      </p:sp>
      <p:pic>
        <p:nvPicPr>
          <p:cNvPr id="2" name="图片 1"/>
          <p:cNvPicPr>
            <a:picLocks noChangeAspect="1"/>
          </p:cNvPicPr>
          <p:nvPr/>
        </p:nvPicPr>
        <p:blipFill rotWithShape="1">
          <a:blip r:embed="rId6"/>
          <a:srcRect l="29028" t="15493" r="29861" b="3948"/>
          <a:stretch>
            <a:fillRect/>
          </a:stretch>
        </p:blipFill>
        <p:spPr>
          <a:xfrm>
            <a:off x="6097952" y="953863"/>
            <a:ext cx="5391314" cy="5782913"/>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1578961491"/>
              </p:ext>
            </p:extLst>
          </p:nvPr>
        </p:nvGraphicFramePr>
        <p:xfrm>
          <a:off x="127000" y="1977671"/>
          <a:ext cx="5877819" cy="3352800"/>
        </p:xfrm>
        <a:graphic>
          <a:graphicData uri="http://schemas.openxmlformats.org/drawingml/2006/table">
            <a:tbl>
              <a:tblPr>
                <a:tableStyleId>{5C22544A-7EE6-4342-B048-85BDC9FD1C3A}</a:tableStyleId>
              </a:tblPr>
              <a:tblGrid>
                <a:gridCol w="1480835"/>
                <a:gridCol w="1481525"/>
                <a:gridCol w="1481525"/>
                <a:gridCol w="1433934"/>
              </a:tblGrid>
              <a:tr h="0">
                <a:tc>
                  <a:txBody>
                    <a:bodyPr/>
                    <a:lstStyle/>
                    <a:p>
                      <a:pPr algn="just">
                        <a:spcAft>
                          <a:spcPts val="0"/>
                        </a:spcAft>
                        <a:tabLst>
                          <a:tab pos="5267960" algn="r"/>
                        </a:tabLst>
                      </a:pPr>
                      <a:r>
                        <a:rPr lang="zh-CN" sz="2000" kern="100" dirty="0">
                          <a:effectLst/>
                        </a:rPr>
                        <a:t>版本号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0.1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初步编写</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正式发布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实现阶段修改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dirty="0">
                          <a:effectLst/>
                        </a:rPr>
                        <a:t>1.4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G01</a:t>
                      </a:r>
                      <a:r>
                        <a:rPr lang="zh-CN" sz="2000" kern="100" dirty="0">
                          <a:effectLst/>
                        </a:rPr>
                        <a:t>全组</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2020.1.13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dirty="0">
                          <a:effectLst/>
                        </a:rPr>
                        <a:t>相关设计算法补充完毕</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PDL</a:t>
            </a:r>
            <a:endParaRPr lang="zh-CN" altLang="en-US" sz="1200" dirty="0"/>
          </a:p>
        </p:txBody>
      </p:sp>
      <p:pic>
        <p:nvPicPr>
          <p:cNvPr id="4" name="图片 3"/>
          <p:cNvPicPr>
            <a:picLocks noChangeAspect="1"/>
          </p:cNvPicPr>
          <p:nvPr/>
        </p:nvPicPr>
        <p:blipFill rotWithShape="1">
          <a:blip r:embed="rId6"/>
          <a:srcRect l="28820" t="16508" r="29861" b="16636"/>
          <a:stretch>
            <a:fillRect/>
          </a:stretch>
        </p:blipFill>
        <p:spPr>
          <a:xfrm>
            <a:off x="2567325" y="1168580"/>
            <a:ext cx="6129867" cy="542931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数据库设计文档</a:t>
            </a:r>
            <a:endParaRPr lang="zh-CN" altLang="en-US" sz="1200" dirty="0"/>
          </a:p>
        </p:txBody>
      </p:sp>
      <p:pic>
        <p:nvPicPr>
          <p:cNvPr id="4" name="图片 3"/>
          <p:cNvPicPr>
            <a:picLocks noChangeAspect="1"/>
          </p:cNvPicPr>
          <p:nvPr/>
        </p:nvPicPr>
        <p:blipFill rotWithShape="1">
          <a:blip r:embed="rId6"/>
          <a:srcRect l="29722" t="20440" r="30070" b="3696"/>
          <a:stretch>
            <a:fillRect/>
          </a:stretch>
        </p:blipFill>
        <p:spPr>
          <a:xfrm>
            <a:off x="7052733" y="953863"/>
            <a:ext cx="4902200" cy="5063066"/>
          </a:xfrm>
          <a:prstGeom prst="rect">
            <a:avLst/>
          </a:prstGeom>
        </p:spPr>
      </p:pic>
      <p:pic>
        <p:nvPicPr>
          <p:cNvPr id="11266"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937" y="2122020"/>
            <a:ext cx="65532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442" y="2313238"/>
            <a:ext cx="6440695" cy="370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091" y="2437289"/>
            <a:ext cx="6155395" cy="342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ppt_x"/>
                                          </p:val>
                                        </p:tav>
                                        <p:tav tm="100000">
                                          <p:val>
                                            <p:strVal val="#ppt_x"/>
                                          </p:val>
                                        </p:tav>
                                      </p:tavLst>
                                    </p:anim>
                                    <p:anim calcmode="lin" valueType="num">
                                      <p:cBhvr additive="base">
                                        <p:cTn id="14"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算法设计</a:t>
            </a:r>
            <a:endParaRPr lang="zh-CN" altLang="en-US" sz="1200" dirty="0"/>
          </a:p>
        </p:txBody>
      </p:sp>
      <p:sp>
        <p:nvSpPr>
          <p:cNvPr id="2" name="矩形 1"/>
          <p:cNvSpPr/>
          <p:nvPr/>
        </p:nvSpPr>
        <p:spPr>
          <a:xfrm>
            <a:off x="1033270" y="2033601"/>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论坛模块设计说明</a:t>
            </a:r>
            <a:endParaRPr lang="zh-CN" altLang="en-US" dirty="0"/>
          </a:p>
        </p:txBody>
      </p:sp>
      <p:sp>
        <p:nvSpPr>
          <p:cNvPr id="5" name="矩形 4"/>
          <p:cNvSpPr/>
          <p:nvPr/>
        </p:nvSpPr>
        <p:spPr>
          <a:xfrm>
            <a:off x="880533" y="2402933"/>
            <a:ext cx="4478867" cy="3113994"/>
          </a:xfrm>
          <a:prstGeom prst="rect">
            <a:avLst/>
          </a:prstGeom>
        </p:spPr>
        <p:txBody>
          <a:bodyPr wrap="square">
            <a:spAutoFit/>
          </a:bodyPr>
          <a:lstStyle/>
          <a:p>
            <a:pPr algn="just">
              <a:lnSpc>
                <a:spcPct val="173000"/>
              </a:lnSpc>
              <a:spcBef>
                <a:spcPts val="1300"/>
              </a:spcBef>
              <a:spcAft>
                <a:spcPts val="1300"/>
              </a:spcAft>
            </a:pPr>
            <a:r>
              <a:rPr lang="zh-CN" altLang="zh-CN" sz="2400" b="1" kern="100" dirty="0">
                <a:latin typeface="Arial" panose="020B0604020202020204" pitchFamily="34" charset="0"/>
                <a:ea typeface="黑体" panose="02010609060101010101" charset="-122"/>
                <a:cs typeface="Times New Roman" panose="02020603050405020304" pitchFamily="18" charset="0"/>
              </a:rPr>
              <a:t>算法</a:t>
            </a: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a:t>
            </a:r>
            <a:r>
              <a:rPr lang="zh-CN" altLang="zh-CN" kern="100" dirty="0">
                <a:latin typeface="Calibri" panose="020F0502020204030204" pitchFamily="34" charset="0"/>
                <a:ea typeface="宋体" panose="02010600030101010101" pitchFamily="2" charset="-122"/>
                <a:cs typeface="Times New Roman" panose="02020603050405020304" pitchFamily="18" charset="0"/>
              </a:rPr>
              <a:t>快速搭建论坛框架生成相应要求的论坛前端</a:t>
            </a:r>
          </a:p>
          <a:p>
            <a:pPr indent="266700"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目前处于本地搭建，所以代码都还放置于本地端口当中，论坛所选的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discuzz</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是要有正式的域名来搭建查看效果，所以目前先采用了</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xampp</a:t>
            </a:r>
            <a:r>
              <a:rPr lang="zh-CN" altLang="zh-CN" kern="100" dirty="0">
                <a:latin typeface="Calibri" panose="020F0502020204030204" pitchFamily="34" charset="0"/>
                <a:ea typeface="宋体" panose="02010600030101010101" pitchFamily="2" charset="-122"/>
                <a:cs typeface="Times New Roman" panose="02020603050405020304" pitchFamily="18" charset="0"/>
              </a:rPr>
              <a:t>协助搭建本地的论坛，利用相关工具协助调整论坛样式；</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矩形 9"/>
          <p:cNvSpPr/>
          <p:nvPr/>
        </p:nvSpPr>
        <p:spPr>
          <a:xfrm>
            <a:off x="5529262" y="1338130"/>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攻略模块设计说明</a:t>
            </a:r>
            <a:endParaRPr lang="zh-CN" altLang="en-US" dirty="0"/>
          </a:p>
        </p:txBody>
      </p:sp>
      <p:sp>
        <p:nvSpPr>
          <p:cNvPr id="11" name="矩形 10"/>
          <p:cNvSpPr/>
          <p:nvPr/>
        </p:nvSpPr>
        <p:spPr>
          <a:xfrm>
            <a:off x="5359400" y="1776527"/>
            <a:ext cx="6096000" cy="646331"/>
          </a:xfrm>
          <a:prstGeom prst="rect">
            <a:avLst/>
          </a:prstGeom>
        </p:spPr>
        <p:txBody>
          <a:bodyPr>
            <a:spAutoFit/>
          </a:bodyPr>
          <a:lstStyle/>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Vue.js</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来构建前端框架，使用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MySQL</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来与数据库交互。</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5529262" y="2515561"/>
            <a:ext cx="2723823"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用户管理员模块设计说明</a:t>
            </a:r>
            <a:endParaRPr lang="zh-CN" altLang="en-US" dirty="0"/>
          </a:p>
        </p:txBody>
      </p:sp>
      <p:sp>
        <p:nvSpPr>
          <p:cNvPr id="14" name="Rectangle 7"/>
          <p:cNvSpPr>
            <a:spLocks noChangeArrowheads="1"/>
          </p:cNvSpPr>
          <p:nvPr/>
        </p:nvSpPr>
        <p:spPr bwMode="auto">
          <a:xfrm>
            <a:off x="5730018" y="2977596"/>
            <a:ext cx="5046133" cy="3785652"/>
          </a:xfrm>
          <a:prstGeom prst="rect">
            <a:avLst/>
          </a:prstGeom>
          <a:solidFill>
            <a:srgbClr val="01162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lvl1pPr indent="266700"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后端相关接口：</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登陆：</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"select * from admin where username=:username and password=:password"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password);</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 login(String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password){</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endParaRPr kumimoji="0" lang="en-US" altLang="zh-CN" sz="8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en-US"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注册：</a:t>
            </a:r>
            <a:endParaRPr kumimoji="0" lang="zh-CN" altLang="en-US"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"insert into admin(</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username,password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 values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value </a:t>
            </a:r>
            <a:r>
              <a:rPr kumimoji="0" lang="en-US" altLang="zh-CN" sz="900" b="0" i="0"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advTm="300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04</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658666" y="608785"/>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代码规范</a:t>
            </a:r>
            <a:endParaRPr lang="zh-CN" altLang="en-US" sz="1200" dirty="0"/>
          </a:p>
        </p:txBody>
      </p:sp>
      <p:pic>
        <p:nvPicPr>
          <p:cNvPr id="2" name="图片 1"/>
          <p:cNvPicPr>
            <a:picLocks noChangeAspect="1"/>
          </p:cNvPicPr>
          <p:nvPr/>
        </p:nvPicPr>
        <p:blipFill rotWithShape="1">
          <a:blip r:embed="rId7"/>
          <a:srcRect l="26528" t="23232" r="24722" b="3441"/>
          <a:stretch>
            <a:fillRect/>
          </a:stretch>
        </p:blipFill>
        <p:spPr>
          <a:xfrm>
            <a:off x="262467" y="1480347"/>
            <a:ext cx="5943600" cy="4893734"/>
          </a:xfrm>
          <a:prstGeom prst="rect">
            <a:avLst/>
          </a:prstGeom>
        </p:spPr>
      </p:pic>
      <p:pic>
        <p:nvPicPr>
          <p:cNvPr id="4" name="图片 3"/>
          <p:cNvPicPr>
            <a:picLocks noChangeAspect="1"/>
          </p:cNvPicPr>
          <p:nvPr/>
        </p:nvPicPr>
        <p:blipFill rotWithShape="1">
          <a:blip r:embed="rId8"/>
          <a:srcRect l="23889" t="15747" r="25208" b="3441"/>
          <a:stretch>
            <a:fillRect/>
          </a:stretch>
        </p:blipFill>
        <p:spPr>
          <a:xfrm>
            <a:off x="5799665" y="1305145"/>
            <a:ext cx="6206067" cy="5393268"/>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751799" y="488075"/>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代码清单</a:t>
            </a:r>
            <a:endParaRPr lang="zh-CN" altLang="en-US" sz="1200" dirty="0"/>
          </a:p>
        </p:txBody>
      </p:sp>
      <p:pic>
        <p:nvPicPr>
          <p:cNvPr id="2" name="图片 1"/>
          <p:cNvPicPr>
            <a:picLocks noChangeAspect="1"/>
          </p:cNvPicPr>
          <p:nvPr/>
        </p:nvPicPr>
        <p:blipFill rotWithShape="1">
          <a:blip r:embed="rId7"/>
          <a:srcRect l="32639" t="16889" r="28333" b="4799"/>
          <a:stretch/>
        </p:blipFill>
        <p:spPr>
          <a:xfrm>
            <a:off x="1024921" y="1135748"/>
            <a:ext cx="5047231" cy="5543793"/>
          </a:xfrm>
          <a:prstGeom prst="rect">
            <a:avLst/>
          </a:prstGeom>
        </p:spPr>
      </p:pic>
      <p:pic>
        <p:nvPicPr>
          <p:cNvPr id="4" name="图片 3"/>
          <p:cNvPicPr>
            <a:picLocks noChangeAspect="1"/>
          </p:cNvPicPr>
          <p:nvPr/>
        </p:nvPicPr>
        <p:blipFill rotWithShape="1">
          <a:blip r:embed="rId8"/>
          <a:srcRect l="31875" t="16899" r="30833" b="3441"/>
          <a:stretch/>
        </p:blipFill>
        <p:spPr>
          <a:xfrm>
            <a:off x="6562725" y="566057"/>
            <a:ext cx="5223933" cy="610838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64916" y="446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hlinkClick r:id="rId7" action="ppaction://hlinkfile"/>
              </a:rPr>
              <a:t>内部代码走查</a:t>
            </a:r>
            <a:endParaRPr lang="zh-CN" altLang="en-US" sz="1200" dirty="0"/>
          </a:p>
        </p:txBody>
      </p:sp>
      <p:pic>
        <p:nvPicPr>
          <p:cNvPr id="2" name="图片 1"/>
          <p:cNvPicPr>
            <a:picLocks noChangeAspect="1"/>
          </p:cNvPicPr>
          <p:nvPr/>
        </p:nvPicPr>
        <p:blipFill rotWithShape="1">
          <a:blip r:embed="rId8"/>
          <a:srcRect l="29722" t="16889" r="29166" b="4837"/>
          <a:stretch/>
        </p:blipFill>
        <p:spPr>
          <a:xfrm>
            <a:off x="6790266" y="1290597"/>
            <a:ext cx="5012267" cy="5223934"/>
          </a:xfrm>
          <a:prstGeom prst="rect">
            <a:avLst/>
          </a:prstGeom>
        </p:spPr>
      </p:pic>
      <p:pic>
        <p:nvPicPr>
          <p:cNvPr id="4" name="图片 3"/>
          <p:cNvPicPr>
            <a:picLocks noChangeAspect="1"/>
          </p:cNvPicPr>
          <p:nvPr/>
        </p:nvPicPr>
        <p:blipFill rotWithShape="1">
          <a:blip r:embed="rId9"/>
          <a:srcRect l="28959" t="16635" r="29513" b="3441"/>
          <a:stretch/>
        </p:blipFill>
        <p:spPr>
          <a:xfrm>
            <a:off x="1395767" y="1290597"/>
            <a:ext cx="5063067" cy="53340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05</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15059"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测试用例</a:t>
            </a:r>
            <a:endParaRPr lang="zh-CN" altLang="en-US" sz="1200" dirty="0"/>
          </a:p>
        </p:txBody>
      </p:sp>
      <p:pic>
        <p:nvPicPr>
          <p:cNvPr id="2" name="图片 1"/>
          <p:cNvPicPr>
            <a:picLocks noChangeAspect="1"/>
          </p:cNvPicPr>
          <p:nvPr/>
        </p:nvPicPr>
        <p:blipFill rotWithShape="1">
          <a:blip r:embed="rId7"/>
          <a:srcRect l="28681" t="16001" r="29931" b="2426"/>
          <a:stretch>
            <a:fillRect/>
          </a:stretch>
        </p:blipFill>
        <p:spPr>
          <a:xfrm>
            <a:off x="2211725" y="1015999"/>
            <a:ext cx="5046134" cy="5444067"/>
          </a:xfrm>
          <a:prstGeom prst="rect">
            <a:avLst/>
          </a:prstGeom>
        </p:spPr>
      </p:pic>
      <p:pic>
        <p:nvPicPr>
          <p:cNvPr id="4" name="图片 3"/>
          <p:cNvPicPr>
            <a:picLocks noChangeAspect="1"/>
          </p:cNvPicPr>
          <p:nvPr/>
        </p:nvPicPr>
        <p:blipFill rotWithShape="1">
          <a:blip r:embed="rId8"/>
          <a:srcRect l="31250" t="18918" r="29931" b="11180"/>
          <a:stretch>
            <a:fillRect/>
          </a:stretch>
        </p:blipFill>
        <p:spPr>
          <a:xfrm>
            <a:off x="6402651" y="953863"/>
            <a:ext cx="5586149" cy="5506203"/>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353" y="14473"/>
            <a:ext cx="6560024" cy="6850644"/>
          </a:xfrm>
          <a:prstGeom prst="rect">
            <a:avLst/>
          </a:prstGeom>
        </p:spPr>
      </p:pic>
      <p:sp>
        <p:nvSpPr>
          <p:cNvPr id="21" name="文本框 20"/>
          <p:cNvSpPr txBox="1"/>
          <p:nvPr/>
        </p:nvSpPr>
        <p:spPr>
          <a:xfrm>
            <a:off x="5506557" y="2350871"/>
            <a:ext cx="960519"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01</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3676650" y="3435350"/>
            <a:ext cx="4284980"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32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278168"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hlinkClick r:id="rId7" action="ppaction://hlinkfile"/>
              </a:rPr>
              <a:t>测试用例</a:t>
            </a:r>
            <a:endParaRPr lang="zh-CN" altLang="en-US" sz="1200" dirty="0"/>
          </a:p>
        </p:txBody>
      </p:sp>
      <p:pic>
        <p:nvPicPr>
          <p:cNvPr id="5" name="图片 4"/>
          <p:cNvPicPr>
            <a:picLocks noChangeAspect="1"/>
          </p:cNvPicPr>
          <p:nvPr/>
        </p:nvPicPr>
        <p:blipFill rotWithShape="1">
          <a:blip r:embed="rId8"/>
          <a:srcRect l="29166" t="17523" r="30347" b="4583"/>
          <a:stretch>
            <a:fillRect/>
          </a:stretch>
        </p:blipFill>
        <p:spPr>
          <a:xfrm>
            <a:off x="2150168" y="953863"/>
            <a:ext cx="5417276" cy="5705330"/>
          </a:xfrm>
          <a:prstGeom prst="rect">
            <a:avLst/>
          </a:prstGeom>
        </p:spPr>
      </p:pic>
      <p:pic>
        <p:nvPicPr>
          <p:cNvPr id="8" name="图片 7"/>
          <p:cNvPicPr>
            <a:picLocks noChangeAspect="1"/>
          </p:cNvPicPr>
          <p:nvPr/>
        </p:nvPicPr>
        <p:blipFill rotWithShape="1">
          <a:blip r:embed="rId9"/>
          <a:srcRect l="29028" t="16255" r="29861" b="3822"/>
          <a:stretch>
            <a:fillRect/>
          </a:stretch>
        </p:blipFill>
        <p:spPr>
          <a:xfrm>
            <a:off x="6511538" y="785578"/>
            <a:ext cx="5513725" cy="5867647"/>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测试计划</a:t>
            </a:r>
            <a:endParaRPr lang="zh-CN" altLang="en-US" sz="1200" dirty="0"/>
          </a:p>
        </p:txBody>
      </p:sp>
      <p:pic>
        <p:nvPicPr>
          <p:cNvPr id="2" name="图片 1"/>
          <p:cNvPicPr>
            <a:picLocks noChangeAspect="1"/>
          </p:cNvPicPr>
          <p:nvPr/>
        </p:nvPicPr>
        <p:blipFill rotWithShape="1">
          <a:blip r:embed="rId7"/>
          <a:srcRect l="29097" t="16509" r="29792" b="4325"/>
          <a:stretch>
            <a:fillRect/>
          </a:stretch>
        </p:blipFill>
        <p:spPr>
          <a:xfrm>
            <a:off x="5960532" y="1100847"/>
            <a:ext cx="5012267" cy="5283557"/>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3324331402"/>
              </p:ext>
            </p:extLst>
          </p:nvPr>
        </p:nvGraphicFramePr>
        <p:xfrm>
          <a:off x="599597" y="2260653"/>
          <a:ext cx="5897880" cy="2880360"/>
        </p:xfrm>
        <a:graphic>
          <a:graphicData uri="http://schemas.openxmlformats.org/drawingml/2006/table">
            <a:tbl>
              <a:tblPr>
                <a:tableStyleId>{5C22544A-7EE6-4342-B048-85BDC9FD1C3A}</a:tableStyleId>
              </a:tblPr>
              <a:tblGrid>
                <a:gridCol w="936625"/>
                <a:gridCol w="1071245"/>
                <a:gridCol w="565785"/>
                <a:gridCol w="1381125"/>
                <a:gridCol w="1943100"/>
              </a:tblGrid>
              <a:tr h="287020">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26</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a:t>
                      </a:r>
                      <a:r>
                        <a:rPr lang="zh-CN" sz="1800" kern="100">
                          <a:effectLst/>
                        </a:rPr>
                        <a:t>月</a:t>
                      </a:r>
                      <a:r>
                        <a:rPr lang="en-US" sz="1800" kern="100">
                          <a:effectLst/>
                        </a:rPr>
                        <a:t>2</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董思诚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增加内容并正式发布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1.1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a:t>
                      </a:r>
                      <a:r>
                        <a:rPr lang="zh-CN" sz="1800" kern="100">
                          <a:effectLst/>
                        </a:rPr>
                        <a:t>月</a:t>
                      </a:r>
                      <a:r>
                        <a:rPr lang="en-US" sz="1800" kern="100">
                          <a:effectLst/>
                        </a:rPr>
                        <a:t>18</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补充测试内容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用户手册</a:t>
            </a:r>
            <a:endParaRPr lang="zh-CN" altLang="en-US" sz="1200" dirty="0"/>
          </a:p>
        </p:txBody>
      </p:sp>
      <p:pic>
        <p:nvPicPr>
          <p:cNvPr id="8" name="图片 7"/>
          <p:cNvPicPr>
            <a:picLocks noChangeAspect="1"/>
          </p:cNvPicPr>
          <p:nvPr/>
        </p:nvPicPr>
        <p:blipFill rotWithShape="1">
          <a:blip r:embed="rId7"/>
          <a:srcRect l="28820" t="27292" r="30000" b="3315"/>
          <a:stretch>
            <a:fillRect/>
          </a:stretch>
        </p:blipFill>
        <p:spPr>
          <a:xfrm>
            <a:off x="6417733" y="1100847"/>
            <a:ext cx="5667445" cy="5227810"/>
          </a:xfrm>
          <a:prstGeom prst="rect">
            <a:avLst/>
          </a:prstGeom>
        </p:spPr>
      </p:pic>
      <p:graphicFrame>
        <p:nvGraphicFramePr>
          <p:cNvPr id="2" name="表格 1"/>
          <p:cNvGraphicFramePr>
            <a:graphicFrameLocks noGrp="1"/>
          </p:cNvGraphicFramePr>
          <p:nvPr/>
        </p:nvGraphicFramePr>
        <p:xfrm>
          <a:off x="386927" y="1858646"/>
          <a:ext cx="5897880" cy="4023360"/>
        </p:xfrm>
        <a:graphic>
          <a:graphicData uri="http://schemas.openxmlformats.org/drawingml/2006/table">
            <a:tbl>
              <a:tblPr firstRow="1" firstCol="1" bandRow="1">
                <a:tableStyleId>{5C22544A-7EE6-4342-B048-85BDC9FD1C3A}</a:tableStyleId>
              </a:tblPr>
              <a:tblGrid>
                <a:gridCol w="936625"/>
                <a:gridCol w="1071245"/>
                <a:gridCol w="565785"/>
                <a:gridCol w="1381125"/>
                <a:gridCol w="1943100"/>
              </a:tblGrid>
              <a:tr h="287020">
                <a:tc>
                  <a:txBody>
                    <a:bodyPr/>
                    <a:lstStyle/>
                    <a:p>
                      <a:pPr algn="just">
                        <a:lnSpc>
                          <a:spcPct val="150000"/>
                        </a:lnSpc>
                        <a:spcAft>
                          <a:spcPts val="0"/>
                        </a:spcAft>
                      </a:pPr>
                      <a:r>
                        <a:rPr lang="zh-CN" sz="1600" kern="100">
                          <a:effectLst/>
                        </a:rPr>
                        <a:t>版本</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zh-CN" sz="1600" kern="100">
                          <a:effectLst/>
                        </a:rPr>
                        <a:t>日期</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en-US" sz="1600" kern="100">
                          <a:effectLst/>
                        </a:rPr>
                        <a:t>AMD</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修订者</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说明</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28</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管理员用户内容补充</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功能界面原型添加</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13</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9</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添加相关成型模块截图</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16</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dirty="0">
                          <a:effectLst/>
                        </a:rPr>
                        <a:t>添加相关成型模块截图</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06</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07</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1881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测试工具</a:t>
            </a:r>
            <a:endParaRPr lang="zh-CN" altLang="en-US" sz="1200" dirty="0"/>
          </a:p>
        </p:txBody>
      </p:sp>
      <p:pic>
        <p:nvPicPr>
          <p:cNvPr id="2" name="图片 1"/>
          <p:cNvPicPr>
            <a:picLocks noChangeAspect="1"/>
          </p:cNvPicPr>
          <p:nvPr/>
        </p:nvPicPr>
        <p:blipFill rotWithShape="1">
          <a:blip r:embed="rId7"/>
          <a:srcRect l="20694" t="20694" r="22500" b="3948"/>
          <a:stretch/>
        </p:blipFill>
        <p:spPr>
          <a:xfrm>
            <a:off x="3099858" y="1253247"/>
            <a:ext cx="6925734" cy="5029201"/>
          </a:xfrm>
          <a:prstGeom prst="rect">
            <a:avLst/>
          </a:prstGeom>
        </p:spPr>
      </p:pic>
    </p:spTree>
    <p:extLst>
      <p:ext uri="{BB962C8B-B14F-4D97-AF65-F5344CB8AC3E}">
        <p14:creationId xmlns:p14="http://schemas.microsoft.com/office/powerpoint/2010/main" val="1811003166"/>
      </p:ext>
    </p:extLst>
  </p:cSld>
  <p:clrMapOvr>
    <a:masterClrMapping/>
  </p:clrMapOvr>
  <p:transition spd="slow" advTm="3000">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1881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ts val="3200"/>
              </a:lnSpc>
              <a:buSzPct val="70000"/>
              <a:buNone/>
              <a:defRPr/>
            </a:pPr>
            <a:r>
              <a:rPr lang="zh-CN" altLang="en-US" sz="2400" b="1" dirty="0" smtClean="0">
                <a:latin typeface="+mn-ea"/>
              </a:rPr>
              <a:t>登录模块</a:t>
            </a:r>
            <a:endParaRPr lang="zh-CN" altLang="en-US" sz="1200" dirty="0"/>
          </a:p>
        </p:txBody>
      </p:sp>
      <p:pic>
        <p:nvPicPr>
          <p:cNvPr id="4" name="图片 3"/>
          <p:cNvPicPr>
            <a:picLocks noChangeAspect="1"/>
          </p:cNvPicPr>
          <p:nvPr/>
        </p:nvPicPr>
        <p:blipFill rotWithShape="1">
          <a:blip r:embed="rId7"/>
          <a:srcRect l="20556" t="21329" r="23263" b="9531"/>
          <a:stretch/>
        </p:blipFill>
        <p:spPr>
          <a:xfrm>
            <a:off x="2887132" y="1550595"/>
            <a:ext cx="7281334" cy="4905225"/>
          </a:xfrm>
          <a:prstGeom prst="rect">
            <a:avLst/>
          </a:prstGeom>
        </p:spPr>
      </p:pic>
    </p:spTree>
    <p:extLst>
      <p:ext uri="{BB962C8B-B14F-4D97-AF65-F5344CB8AC3E}">
        <p14:creationId xmlns:p14="http://schemas.microsoft.com/office/powerpoint/2010/main" val="2807936203"/>
      </p:ext>
    </p:extLst>
  </p:cSld>
  <p:clrMapOvr>
    <a:masterClrMapping/>
  </p:clrMapOvr>
  <p:transition spd="slow" advTm="3000">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86698" y="1207527"/>
            <a:ext cx="2516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调用开源数据：</a:t>
            </a:r>
            <a:endParaRPr lang="zh-CN" altLang="en-US" sz="1200" dirty="0"/>
          </a:p>
        </p:txBody>
      </p:sp>
      <p:pic>
        <p:nvPicPr>
          <p:cNvPr id="11" name="图片 10"/>
          <p:cNvPicPr/>
          <p:nvPr/>
        </p:nvPicPr>
        <p:blipFill>
          <a:blip r:embed="rId7"/>
          <a:stretch>
            <a:fillRect/>
          </a:stretch>
        </p:blipFill>
        <p:spPr>
          <a:xfrm>
            <a:off x="1844865" y="2051426"/>
            <a:ext cx="8704099" cy="4476962"/>
          </a:xfrm>
          <a:prstGeom prst="rect">
            <a:avLst/>
          </a:prstGeom>
        </p:spPr>
      </p:pic>
    </p:spTree>
    <p:extLst>
      <p:ext uri="{BB962C8B-B14F-4D97-AF65-F5344CB8AC3E}">
        <p14:creationId xmlns:p14="http://schemas.microsoft.com/office/powerpoint/2010/main" val="126904925"/>
      </p:ext>
    </p:extLst>
  </p:cSld>
  <p:clrMapOvr>
    <a:masterClrMapping/>
  </p:clrMapOvr>
  <p:transition spd="slow" advTm="3000">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48598" y="785578"/>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集成测试与测试结果</a:t>
            </a:r>
            <a:endParaRPr lang="zh-CN" altLang="en-US" sz="1200" dirty="0"/>
          </a:p>
        </p:txBody>
      </p:sp>
      <p:pic>
        <p:nvPicPr>
          <p:cNvPr id="2" name="图片 1"/>
          <p:cNvPicPr>
            <a:picLocks noChangeAspect="1"/>
          </p:cNvPicPr>
          <p:nvPr/>
        </p:nvPicPr>
        <p:blipFill rotWithShape="1">
          <a:blip r:embed="rId7"/>
          <a:srcRect l="20694" t="16635" r="22639" b="10545"/>
          <a:stretch/>
        </p:blipFill>
        <p:spPr>
          <a:xfrm>
            <a:off x="2316940" y="1480347"/>
            <a:ext cx="7140327" cy="5022729"/>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751799" y="785578"/>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系统测试与测试结果</a:t>
            </a:r>
            <a:endParaRPr lang="zh-CN" altLang="en-US" sz="1200" dirty="0"/>
          </a:p>
        </p:txBody>
      </p:sp>
      <p:pic>
        <p:nvPicPr>
          <p:cNvPr id="2" name="图片 1"/>
          <p:cNvPicPr>
            <a:picLocks noChangeAspect="1"/>
          </p:cNvPicPr>
          <p:nvPr/>
        </p:nvPicPr>
        <p:blipFill rotWithShape="1">
          <a:blip r:embed="rId7"/>
          <a:srcRect l="27292" t="20314" r="29861" b="3568"/>
          <a:stretch/>
        </p:blipFill>
        <p:spPr>
          <a:xfrm>
            <a:off x="751799" y="1629477"/>
            <a:ext cx="5223933" cy="5080001"/>
          </a:xfrm>
          <a:prstGeom prst="rect">
            <a:avLst/>
          </a:prstGeom>
        </p:spPr>
      </p:pic>
      <p:pic>
        <p:nvPicPr>
          <p:cNvPr id="4" name="图片 3"/>
          <p:cNvPicPr>
            <a:picLocks noChangeAspect="1"/>
          </p:cNvPicPr>
          <p:nvPr/>
        </p:nvPicPr>
        <p:blipFill rotWithShape="1">
          <a:blip r:embed="rId8"/>
          <a:srcRect l="27361" t="15366" r="26875" b="10038"/>
          <a:stretch/>
        </p:blipFill>
        <p:spPr>
          <a:xfrm>
            <a:off x="6214533" y="1629477"/>
            <a:ext cx="5579533" cy="4978401"/>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11" name="文本框 10"/>
          <p:cNvSpPr txBox="1"/>
          <p:nvPr>
            <p:custDataLst>
              <p:tags r:id="rId1"/>
            </p:custDataLst>
          </p:nvPr>
        </p:nvSpPr>
        <p:spPr>
          <a:xfrm>
            <a:off x="769422" y="1015381"/>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项目计划</a:t>
            </a:r>
            <a:endParaRPr lang="zh-CN" altLang="en-US" sz="1200" dirty="0"/>
          </a:p>
        </p:txBody>
      </p:sp>
      <p:pic>
        <p:nvPicPr>
          <p:cNvPr id="3" name="图片 2"/>
          <p:cNvPicPr>
            <a:picLocks noChangeAspect="1"/>
          </p:cNvPicPr>
          <p:nvPr/>
        </p:nvPicPr>
        <p:blipFill rotWithShape="1">
          <a:blip r:embed="rId6"/>
          <a:srcRect l="34638" t="16255" r="32670" b="5217"/>
          <a:stretch>
            <a:fillRect/>
          </a:stretch>
        </p:blipFill>
        <p:spPr>
          <a:xfrm>
            <a:off x="7511599" y="726829"/>
            <a:ext cx="4476235" cy="5885637"/>
          </a:xfrm>
          <a:prstGeom prst="rect">
            <a:avLst/>
          </a:prstGeom>
        </p:spPr>
      </p:pic>
      <p:graphicFrame>
        <p:nvGraphicFramePr>
          <p:cNvPr id="5" name="表格 4"/>
          <p:cNvGraphicFramePr>
            <a:graphicFrameLocks noGrp="1"/>
          </p:cNvGraphicFramePr>
          <p:nvPr/>
        </p:nvGraphicFramePr>
        <p:xfrm>
          <a:off x="764931" y="1610360"/>
          <a:ext cx="6612466" cy="5120640"/>
        </p:xfrm>
        <a:graphic>
          <a:graphicData uri="http://schemas.openxmlformats.org/drawingml/2006/table">
            <a:tbl>
              <a:tblPr>
                <a:tableStyleId>{5C22544A-7EE6-4342-B048-85BDC9FD1C3A}</a:tableStyleId>
              </a:tblPr>
              <a:tblGrid>
                <a:gridCol w="1050106"/>
                <a:gridCol w="1201037"/>
                <a:gridCol w="634336"/>
                <a:gridCol w="1548461"/>
                <a:gridCol w="2178526"/>
              </a:tblGrid>
              <a:tr h="278075">
                <a:tc>
                  <a:txBody>
                    <a:bodyPr/>
                    <a:lstStyle/>
                    <a:p>
                      <a:pPr algn="just">
                        <a:lnSpc>
                          <a:spcPct val="150000"/>
                        </a:lnSpc>
                        <a:spcAft>
                          <a:spcPts val="0"/>
                        </a:spcAft>
                      </a:pPr>
                      <a:r>
                        <a:rPr lang="zh-CN" sz="1600" kern="100" dirty="0">
                          <a:effectLst/>
                        </a:rPr>
                        <a:t>版本</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600" kern="100">
                          <a:effectLst/>
                        </a:rPr>
                        <a:t>日期</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600" kern="100" dirty="0">
                          <a:effectLst/>
                        </a:rPr>
                        <a:t>AMD</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修订者</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说明</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20</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新增项目计划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27</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28</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修改项目背景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77207">
                <a:tc>
                  <a:txBody>
                    <a:bodyPr/>
                    <a:lstStyle/>
                    <a:p>
                      <a:pPr algn="just">
                        <a:lnSpc>
                          <a:spcPct val="150000"/>
                        </a:lnSpc>
                        <a:spcAft>
                          <a:spcPts val="0"/>
                        </a:spcAft>
                      </a:pPr>
                      <a:r>
                        <a:rPr lang="zh-CN" sz="1600" kern="100">
                          <a:effectLst/>
                        </a:rPr>
                        <a:t>第</a:t>
                      </a:r>
                      <a:r>
                        <a:rPr lang="en-US" sz="1600" kern="100">
                          <a:effectLst/>
                        </a:rPr>
                        <a:t>0.5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29</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a:t>
                      </a:r>
                      <a:r>
                        <a:rPr lang="en-US" sz="1600" kern="100">
                          <a:effectLst/>
                        </a:rPr>
                        <a:t>OBS</a:t>
                      </a:r>
                      <a:r>
                        <a:rPr lang="zh-CN" sz="1600" kern="100">
                          <a:effectLst/>
                        </a:rPr>
                        <a:t>图以及标题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新增用户需求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新增新的用户类型、更新教师用户的需求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设计阶段相关调整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12</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实现阶段的相关进度补充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dirty="0">
                          <a:effectLst/>
                        </a:rPr>
                        <a:t>1</a:t>
                      </a:r>
                      <a:r>
                        <a:rPr lang="zh-CN" sz="1600" kern="100" dirty="0">
                          <a:effectLst/>
                        </a:rPr>
                        <a:t>月</a:t>
                      </a:r>
                      <a:r>
                        <a:rPr lang="en-US" sz="1600" kern="100" dirty="0">
                          <a:effectLst/>
                        </a:rPr>
                        <a:t>13</a:t>
                      </a:r>
                      <a:r>
                        <a:rPr lang="zh-CN" sz="1600" kern="100" dirty="0">
                          <a:effectLst/>
                        </a:rPr>
                        <a:t>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dirty="0">
                          <a:effectLst/>
                        </a:rPr>
                        <a:t>小组分工计划更新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用户亲自测试与反馈</a:t>
            </a:r>
            <a:endParaRPr lang="zh-CN" altLang="en-US" sz="1200" dirty="0"/>
          </a:p>
        </p:txBody>
      </p:sp>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b="49478"/>
          <a:stretch>
            <a:fillRect/>
          </a:stretch>
        </p:blipFill>
        <p:spPr>
          <a:xfrm>
            <a:off x="4297679" y="1522796"/>
            <a:ext cx="4789637" cy="430408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08</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a:t>
            </a:r>
            <a:r>
              <a:rPr lang="zh-CN" altLang="en-US" sz="48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本管理</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0"/>
          <p:cNvSpPr/>
          <p:nvPr/>
        </p:nvSpPr>
        <p:spPr>
          <a:xfrm flipH="1">
            <a:off x="5263932" y="221723"/>
            <a:ext cx="1671484"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版本控制</a:t>
            </a:r>
          </a:p>
        </p:txBody>
      </p:sp>
      <p:pic>
        <p:nvPicPr>
          <p:cNvPr id="2" name="图片 1"/>
          <p:cNvPicPr>
            <a:picLocks noChangeAspect="1"/>
          </p:cNvPicPr>
          <p:nvPr/>
        </p:nvPicPr>
        <p:blipFill rotWithShape="1">
          <a:blip r:embed="rId4"/>
          <a:srcRect r="45826"/>
          <a:stretch>
            <a:fillRect/>
          </a:stretch>
        </p:blipFill>
        <p:spPr>
          <a:xfrm>
            <a:off x="349114" y="335280"/>
            <a:ext cx="4018893" cy="6146800"/>
          </a:xfrm>
          <a:prstGeom prst="rect">
            <a:avLst/>
          </a:prstGeom>
        </p:spPr>
      </p:pic>
      <p:pic>
        <p:nvPicPr>
          <p:cNvPr id="4" name="图片 3"/>
          <p:cNvPicPr>
            <a:picLocks noChangeAspect="1"/>
          </p:cNvPicPr>
          <p:nvPr/>
        </p:nvPicPr>
        <p:blipFill rotWithShape="1">
          <a:blip r:embed="rId5"/>
          <a:srcRect l="13385" t="28935" r="32750" b="4710"/>
          <a:stretch>
            <a:fillRect/>
          </a:stretch>
        </p:blipFill>
        <p:spPr>
          <a:xfrm>
            <a:off x="4724399" y="1945757"/>
            <a:ext cx="6847841" cy="4617603"/>
          </a:xfrm>
          <a:prstGeom prst="rect">
            <a:avLst/>
          </a:prstGeom>
        </p:spPr>
      </p:pic>
      <p:sp>
        <p:nvSpPr>
          <p:cNvPr id="7" name="文本框 6"/>
          <p:cNvSpPr txBox="1"/>
          <p:nvPr>
            <p:custDataLst>
              <p:tags r:id="rId2"/>
            </p:custDataLst>
          </p:nvPr>
        </p:nvSpPr>
        <p:spPr>
          <a:xfrm>
            <a:off x="6683274" y="335280"/>
            <a:ext cx="3984725" cy="180279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我们小组使用</a:t>
            </a:r>
            <a:r>
              <a:rPr lang="en-US" altLang="zh-CN" sz="2400" b="1" dirty="0" err="1" smtClean="0">
                <a:latin typeface="+mn-ea"/>
              </a:rPr>
              <a:t>Git</a:t>
            </a:r>
            <a:r>
              <a:rPr lang="zh-CN" altLang="en-US" sz="2400" b="1" dirty="0" smtClean="0">
                <a:latin typeface="+mn-ea"/>
              </a:rPr>
              <a:t>进行版本控制，并且都有版本历史记录。</a:t>
            </a:r>
            <a:endParaRPr lang="zh-CN" altLang="en-US" sz="1200" dirty="0"/>
          </a:p>
        </p:txBody>
      </p:sp>
    </p:spTree>
    <p:custDataLst>
      <p:tags r:id="rId1"/>
    </p:custDataLst>
  </p:cSld>
  <p:clrMapOvr>
    <a:masterClrMapping/>
  </p:clrMapOvr>
  <p:transition spd="slow" advTm="3000">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参考资料</a:t>
              </a:r>
            </a:p>
          </p:txBody>
        </p:sp>
      </p:grpSp>
      <p:sp>
        <p:nvSpPr>
          <p:cNvPr id="5" name="文本框 4"/>
          <p:cNvSpPr txBox="1"/>
          <p:nvPr/>
        </p:nvSpPr>
        <p:spPr>
          <a:xfrm>
            <a:off x="802217" y="1617345"/>
            <a:ext cx="7774516" cy="461665"/>
          </a:xfrm>
          <a:prstGeom prst="rect">
            <a:avLst/>
          </a:prstGeom>
          <a:noFill/>
        </p:spPr>
        <p:txBody>
          <a:bodyPr wrap="square" rtlCol="0">
            <a:spAutoFit/>
          </a:bodyPr>
          <a:lstStyle/>
          <a:p>
            <a:r>
              <a:rPr lang="en-US" altLang="zh-CN" sz="2400" dirty="0" smtClean="0"/>
              <a:t>1</a:t>
            </a:r>
            <a:r>
              <a:rPr lang="en-US" altLang="zh-CN" sz="2400" dirty="0"/>
              <a:t>.《</a:t>
            </a:r>
            <a:r>
              <a:rPr lang="zh-CN" altLang="en-US" sz="2400" dirty="0"/>
              <a:t>软件工程导论</a:t>
            </a:r>
            <a:r>
              <a:rPr lang="en-US" altLang="zh-CN" sz="2400" dirty="0"/>
              <a:t>》 </a:t>
            </a:r>
            <a:r>
              <a:rPr lang="zh-CN" altLang="en-US" sz="2400" dirty="0"/>
              <a:t>清华大学出版社 张海藩等 第</a:t>
            </a:r>
            <a:r>
              <a:rPr lang="en-US" altLang="zh-CN" sz="2400" dirty="0"/>
              <a:t>6</a:t>
            </a:r>
            <a:r>
              <a:rPr lang="zh-CN" altLang="en-US" sz="2400" dirty="0"/>
              <a:t>版</a:t>
            </a:r>
          </a:p>
        </p:txBody>
      </p:sp>
    </p:spTree>
  </p:cSld>
  <p:clrMapOvr>
    <a:masterClrMapping/>
  </p:clrMapOvr>
  <p:transition spd="slow" advTm="3000">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09</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项目总结评价</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小组分工</a:t>
              </a:r>
            </a:p>
          </p:txBody>
        </p:sp>
      </p:grpSp>
      <p:graphicFrame>
        <p:nvGraphicFramePr>
          <p:cNvPr id="2" name="表格 1"/>
          <p:cNvGraphicFramePr>
            <a:graphicFrameLocks noGrp="1"/>
          </p:cNvGraphicFramePr>
          <p:nvPr>
            <p:extLst>
              <p:ext uri="{D42A27DB-BD31-4B8C-83A1-F6EECF244321}">
                <p14:modId xmlns:p14="http://schemas.microsoft.com/office/powerpoint/2010/main" val="2992419331"/>
              </p:ext>
            </p:extLst>
          </p:nvPr>
        </p:nvGraphicFramePr>
        <p:xfrm>
          <a:off x="1182121" y="1767374"/>
          <a:ext cx="9254530" cy="2054670"/>
        </p:xfrm>
        <a:graphic>
          <a:graphicData uri="http://schemas.openxmlformats.org/drawingml/2006/table">
            <a:tbl>
              <a:tblPr firstRow="1" bandRow="1">
                <a:tableStyleId>{5C22544A-7EE6-4342-B048-85BDC9FD1C3A}</a:tableStyleId>
              </a:tblPr>
              <a:tblGrid>
                <a:gridCol w="1850906"/>
                <a:gridCol w="1589773"/>
                <a:gridCol w="1947333"/>
                <a:gridCol w="1744134"/>
                <a:gridCol w="2122384"/>
              </a:tblGrid>
              <a:tr h="569421">
                <a:tc>
                  <a:txBody>
                    <a:bodyPr/>
                    <a:lstStyle/>
                    <a:p>
                      <a:r>
                        <a:rPr lang="zh-CN" altLang="en-US" sz="2000" dirty="0" smtClean="0">
                          <a:solidFill>
                            <a:schemeClr val="tx1"/>
                          </a:solidFill>
                        </a:rPr>
                        <a:t>小组成员</a:t>
                      </a:r>
                      <a:endParaRPr lang="zh-CN" altLang="en-US" sz="2000" dirty="0">
                        <a:solidFill>
                          <a:schemeClr val="tx1"/>
                        </a:solidFill>
                      </a:endParaRPr>
                    </a:p>
                  </a:txBody>
                  <a:tcPr/>
                </a:tc>
                <a:tc>
                  <a:txBody>
                    <a:bodyPr/>
                    <a:lstStyle/>
                    <a:p>
                      <a:r>
                        <a:rPr lang="zh-CN" altLang="en-US" sz="2000" dirty="0" smtClean="0">
                          <a:solidFill>
                            <a:schemeClr val="tx1"/>
                          </a:solidFill>
                        </a:rPr>
                        <a:t>工作量（</a:t>
                      </a:r>
                      <a:r>
                        <a:rPr lang="en-US" altLang="zh-CN" sz="2000" dirty="0" smtClean="0">
                          <a:solidFill>
                            <a:schemeClr val="tx1"/>
                          </a:solidFill>
                        </a:rPr>
                        <a:t>40%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工作质量（</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工作效率（</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分数</a:t>
                      </a:r>
                      <a:endParaRPr lang="zh-CN" altLang="en-US" sz="2000" dirty="0">
                        <a:solidFill>
                          <a:schemeClr val="tx1"/>
                        </a:solidFill>
                      </a:endParaRPr>
                    </a:p>
                  </a:txBody>
                  <a:tcPr/>
                </a:tc>
              </a:tr>
              <a:tr h="451210">
                <a:tc>
                  <a:txBody>
                    <a:bodyPr/>
                    <a:lstStyle/>
                    <a:p>
                      <a:r>
                        <a:rPr lang="zh-CN" altLang="en-US" sz="2000" dirty="0" smtClean="0"/>
                        <a:t>董思诚</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8.3/10</a:t>
                      </a:r>
                      <a:endParaRPr lang="zh-CN" altLang="en-US" sz="2000" dirty="0"/>
                    </a:p>
                  </a:txBody>
                  <a:tcPr/>
                </a:tc>
              </a:tr>
              <a:tr h="451210">
                <a:tc>
                  <a:txBody>
                    <a:bodyPr/>
                    <a:lstStyle/>
                    <a:p>
                      <a:r>
                        <a:rPr lang="zh-CN" altLang="en-US" sz="2000" dirty="0" smtClean="0"/>
                        <a:t>李磊</a:t>
                      </a:r>
                      <a:endParaRPr lang="zh-CN" altLang="en-US" sz="2000" dirty="0"/>
                    </a:p>
                  </a:txBody>
                  <a:tcPr/>
                </a:tc>
                <a:tc>
                  <a:txBody>
                    <a:bodyPr/>
                    <a:lstStyle/>
                    <a:p>
                      <a:r>
                        <a:rPr lang="en-US" altLang="zh-CN" sz="2000" dirty="0" smtClean="0"/>
                        <a:t>10/10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9.4/10</a:t>
                      </a:r>
                      <a:endParaRPr lang="zh-CN" altLang="en-US" sz="2000" dirty="0"/>
                    </a:p>
                  </a:txBody>
                  <a:tcPr/>
                </a:tc>
              </a:tr>
              <a:tr h="451210">
                <a:tc>
                  <a:txBody>
                    <a:bodyPr/>
                    <a:lstStyle/>
                    <a:p>
                      <a:r>
                        <a:rPr lang="zh-CN" altLang="en-US" sz="2000" dirty="0" smtClean="0"/>
                        <a:t>陈安</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7.6/10</a:t>
                      </a:r>
                      <a:endParaRPr lang="zh-CN" altLang="en-US" sz="2000" dirty="0"/>
                    </a:p>
                  </a:txBody>
                  <a:tcP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小组评价</a:t>
              </a:r>
            </a:p>
          </p:txBody>
        </p:sp>
      </p:grpSp>
      <p:sp>
        <p:nvSpPr>
          <p:cNvPr id="5" name="文本框 4"/>
          <p:cNvSpPr txBox="1"/>
          <p:nvPr/>
        </p:nvSpPr>
        <p:spPr>
          <a:xfrm>
            <a:off x="802216" y="1617345"/>
            <a:ext cx="10399183" cy="3785652"/>
          </a:xfrm>
          <a:prstGeom prst="rect">
            <a:avLst/>
          </a:prstGeom>
          <a:noFill/>
        </p:spPr>
        <p:txBody>
          <a:bodyPr wrap="square" rtlCol="0">
            <a:spAutoFit/>
          </a:bodyPr>
          <a:lstStyle/>
          <a:p>
            <a:r>
              <a:rPr lang="zh-CN" altLang="en-US" sz="2400" dirty="0"/>
              <a:t>李磊</a:t>
            </a:r>
            <a:r>
              <a:rPr lang="zh-CN" altLang="en-US" sz="2400" dirty="0" smtClean="0"/>
              <a:t>：</a:t>
            </a:r>
            <a:r>
              <a:rPr lang="zh-CN" altLang="en-US" sz="2400" dirty="0"/>
              <a:t>团</a:t>
            </a:r>
            <a:r>
              <a:rPr lang="zh-CN" altLang="en-US" sz="2400" dirty="0" smtClean="0"/>
              <a:t>队中的顶梁柱，技术高手外加优秀组员，对于任务完成的非常认真专心，是团队中不可多得的好帮手。</a:t>
            </a:r>
            <a:endParaRPr lang="en-US" altLang="zh-CN" sz="2400" dirty="0" smtClean="0"/>
          </a:p>
          <a:p>
            <a:endParaRPr lang="en-US" altLang="zh-CN" sz="2400" dirty="0" smtClean="0"/>
          </a:p>
          <a:p>
            <a:r>
              <a:rPr lang="zh-CN" altLang="en-US" sz="2400" dirty="0" smtClean="0"/>
              <a:t>董</a:t>
            </a:r>
            <a:r>
              <a:rPr lang="zh-CN" altLang="en-US" sz="2400" dirty="0"/>
              <a:t>思诚</a:t>
            </a:r>
            <a:r>
              <a:rPr lang="zh-CN" altLang="en-US" sz="2400" dirty="0" smtClean="0"/>
              <a:t>：第一次当组长，对于组长的各项事务可能不太了解，期间遇到了很多事情，都要去询问李磊同学，完成任务质量在合格线偏上一点，并不算是很好的组长，没能很好的组织并安排组员的任务。</a:t>
            </a:r>
            <a:endParaRPr lang="en-US" altLang="zh-CN" sz="2400" dirty="0" smtClean="0"/>
          </a:p>
          <a:p>
            <a:endParaRPr lang="en-US" altLang="zh-CN" sz="2400" dirty="0" smtClean="0"/>
          </a:p>
          <a:p>
            <a:r>
              <a:rPr lang="zh-CN" altLang="en-US" sz="2400" dirty="0" smtClean="0"/>
              <a:t>陈</a:t>
            </a:r>
            <a:r>
              <a:rPr lang="zh-CN" altLang="en-US" sz="2400" dirty="0"/>
              <a:t>安</a:t>
            </a:r>
            <a:r>
              <a:rPr lang="zh-CN" altLang="en-US" sz="2400" dirty="0" smtClean="0"/>
              <a:t>：不是同级生，沟通起来可能有点隔阂，但是有尽量完成任务的心态，交付的任务都能比较顺利的完成，技术上面可能有些许欠缺，但是总体来说是有全力协助全组的意愿，是个表现尚可的组员。</a:t>
            </a:r>
            <a:endParaRPr lang="zh-CN" altLang="en-US" sz="2400" dirty="0"/>
          </a:p>
        </p:txBody>
      </p:sp>
    </p:spTree>
  </p:cSld>
  <p:clrMapOvr>
    <a:masterClrMapping/>
  </p:clrMapOvr>
  <p:transition spd="slow" advTm="3000">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2" name="矩形 1"/>
          <p:cNvSpPr/>
          <p:nvPr/>
        </p:nvSpPr>
        <p:spPr>
          <a:xfrm>
            <a:off x="516467" y="1541030"/>
            <a:ext cx="11176000" cy="2862322"/>
          </a:xfrm>
          <a:prstGeom prst="rect">
            <a:avLst/>
          </a:prstGeom>
        </p:spPr>
        <p:txBody>
          <a:bodyPr wrap="square">
            <a:spAutoFit/>
          </a:bodyPr>
          <a:lstStyle/>
          <a:p>
            <a:pPr algn="just">
              <a:spcAft>
                <a:spcPts val="0"/>
              </a:spcAft>
            </a:pP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董思诚：</a:t>
            </a:r>
            <a:endPar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我作为组长，由于经验不算非常足，导致出现工期问题，部分内容并没有做的很好，但是在本次学习项目过程的途中，我能够逐步了解项目的生命周期，学习瀑布模型，并亲自尝试制作项目，这是一个尝试，也是我在学习软件工程过程的一个脚步，纵使最后我们小组的表现可能不尽人意，但是期间写的各种文档，各种评审的过程，都对我日后的项目过程受益良多，这些都是十足的经验。在项目开展的过程中，也少不了组员的帮助，没有另外两个组员的帮助，项目不能进展的如此迅速，所以也非常感谢另外两位组员。</a:t>
            </a:r>
          </a:p>
          <a:p>
            <a:pPr algn="just">
              <a:spcAft>
                <a:spcPts val="0"/>
              </a:spcAft>
            </a:pP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次项目的经历其实比较波折，为了能够尽可能完成内容，些许内容或多或少的进行了删减，但好在最终我们能够拿出一</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个</a:t>
            </a: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相对完整</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的</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成品了。</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3" name="矩形 2"/>
          <p:cNvSpPr/>
          <p:nvPr/>
        </p:nvSpPr>
        <p:spPr>
          <a:xfrm>
            <a:off x="753533" y="1541030"/>
            <a:ext cx="11119714" cy="5323205"/>
          </a:xfrm>
          <a:prstGeom prst="rect">
            <a:avLst/>
          </a:prstGeom>
        </p:spPr>
        <p:txBody>
          <a:bodyPr wrap="square">
            <a:spAutoFit/>
          </a:bodyPr>
          <a:lstStyle/>
          <a:p>
            <a:pPr algn="just">
              <a:spcAft>
                <a:spcPts val="0"/>
              </a:spcAft>
            </a:pPr>
            <a:r>
              <a:rPr lang="zh-CN" altLang="en-US" sz="2000" dirty="0" smtClean="0">
                <a:ea typeface="等线" panose="02010600030101010101" charset="-122"/>
                <a:cs typeface="Times New Roman" panose="02020603050405020304" pitchFamily="18" charset="0"/>
              </a:rPr>
              <a:t>李磊：</a:t>
            </a:r>
            <a:endParaRPr lang="en-US" altLang="zh-CN" sz="2000" dirty="0" smtClean="0">
              <a:ea typeface="等线" panose="02010600030101010101" charset="-122"/>
              <a:cs typeface="Times New Roman" panose="02020603050405020304" pitchFamily="18" charset="0"/>
            </a:endParaRPr>
          </a:p>
          <a:p>
            <a:pPr algn="just">
              <a:spcAft>
                <a:spcPts val="0"/>
              </a:spcAft>
            </a:pPr>
            <a:r>
              <a:rPr lang="en-US" altLang="zh-CN" sz="2000" dirty="0" smtClean="0">
                <a:ea typeface="等线" panose="02010600030101010101" charset="-122"/>
                <a:cs typeface="Times New Roman" panose="02020603050405020304" pitchFamily="18" charset="0"/>
              </a:rPr>
              <a:t>       </a:t>
            </a:r>
            <a:r>
              <a:rPr altLang="zh-CN" sz="2000" dirty="0"/>
              <a:t>首先，我认为一个优秀的小组成员一同共事真的对项目的顺利进展起到非常重要作用。上一次软件项目基础课程的小组经历让我记忆犹新，而今年有幸碰上了一群不一样的队友，我们小组当中每个的个人实力或许都不是最强的，但是我们每个人态度都十分端正并且对杨枨老师所发布的任务都积极完成，对于每次会议都一丝不苟，小组成员关系融洽，我们对于相关的任务分工明确，这保证我们能够高效的完成相关里程碑任务。 其次，在整个项目过程中，我们小组也遇到过不少波折，在项目在开始执行的时候就出现了交流问题，组员间的间隙十分严重，还有相关的计划安排都是每个阶段都被冲击导致推迟或失效，这一个个情况无疑对我们项目推进有巨大冲击，我们组内及时开始了团建及时调动组员积极性，并及时与杨枨老师取得联系更改了好几套方案，再通过我们小组成员合作编辑相关文案和代码来弥补相关空缺，所以我们无疑成了真正的团队，可以共患难。小组中总是有积极向上的人来带动我们前进，这点在日常的项目过程中是十分重要的，我们不能够保证一直专注于项目当中，但是有着有人引导着就不会拉下项目中的点点滴滴，这都是我们小组项目能够顺利进行到现在的原因。 组长对于相关数据的敏感性十分出色，对于我们小组的打分有绝对的定版权，而日常项目推进的过程中十分上心，能够在考研的压力下做好自己应该做的事情，属实不易，经常组织相关会议，根据相关的任务进度把控好小组进度和计划的协调，甘特图的更新也是可以把握在手中；另一位组员学弟也在课余压力巨大的情况，尽力抽出时间来协助我们解决相关数据问题，这些都是十分不容易的情况。</a:t>
            </a:r>
            <a:r>
              <a:rPr lang="zh-CN" altLang="zh-CN" sz="2000" dirty="0"/>
              <a:t> </a:t>
            </a:r>
            <a:r>
              <a:rPr lang="en-US" altLang="zh-CN" sz="2000" kern="100" dirty="0">
                <a:latin typeface="等线" panose="02010600030101010101" charset="-122"/>
                <a:ea typeface="等线" panose="02010600030101010101" charset="-122"/>
                <a:cs typeface="Times New Roman" panose="02020603050405020304" pitchFamily="18" charset="0"/>
              </a:rPr>
              <a:t> </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3" name="矩形 2"/>
          <p:cNvSpPr/>
          <p:nvPr/>
        </p:nvSpPr>
        <p:spPr>
          <a:xfrm>
            <a:off x="753533" y="1541030"/>
            <a:ext cx="11119714" cy="2862322"/>
          </a:xfrm>
          <a:prstGeom prst="rect">
            <a:avLst/>
          </a:prstGeom>
        </p:spPr>
        <p:txBody>
          <a:bodyPr wrap="square">
            <a:spAutoFit/>
          </a:bodyPr>
          <a:lstStyle/>
          <a:p>
            <a:pPr algn="just">
              <a:spcAft>
                <a:spcPts val="0"/>
              </a:spcAft>
            </a:pPr>
            <a:r>
              <a:rPr lang="zh-CN" altLang="en-US" sz="2000" dirty="0" smtClean="0">
                <a:ea typeface="等线" panose="02010600030101010101" charset="-122"/>
                <a:cs typeface="Times New Roman" panose="02020603050405020304" pitchFamily="18" charset="0"/>
              </a:rPr>
              <a:t>陈安：</a:t>
            </a:r>
            <a:endParaRPr lang="en-US" altLang="zh-CN" sz="2000" dirty="0" smtClean="0">
              <a:ea typeface="等线" panose="02010600030101010101" charset="-122"/>
              <a:cs typeface="Times New Roman" panose="02020603050405020304" pitchFamily="18" charset="0"/>
            </a:endParaRPr>
          </a:p>
          <a:p>
            <a:pPr algn="just">
              <a:spcAft>
                <a:spcPts val="0"/>
              </a:spcAft>
            </a:pPr>
            <a:r>
              <a:rPr lang="en-US" altLang="zh-CN" sz="2000" dirty="0">
                <a:ea typeface="等线" panose="02010600030101010101" charset="-122"/>
                <a:cs typeface="Times New Roman" panose="02020603050405020304" pitchFamily="18" charset="0"/>
              </a:rPr>
              <a:t> </a:t>
            </a:r>
            <a:r>
              <a:rPr lang="en-US" altLang="zh-CN" sz="2000" dirty="0" smtClean="0">
                <a:ea typeface="等线" panose="02010600030101010101" charset="-122"/>
                <a:cs typeface="Times New Roman" panose="02020603050405020304" pitchFamily="18" charset="0"/>
              </a:rPr>
              <a:t>      </a:t>
            </a:r>
            <a:r>
              <a:rPr lang="zh-CN" altLang="en-US" sz="2000" dirty="0" smtClean="0">
                <a:ea typeface="等线" panose="02010600030101010101" charset="-122"/>
                <a:cs typeface="Times New Roman" panose="02020603050405020304" pitchFamily="18" charset="0"/>
              </a:rPr>
              <a:t>在</a:t>
            </a:r>
            <a:r>
              <a:rPr lang="zh-CN" altLang="en-US" sz="2000" dirty="0">
                <a:ea typeface="等线" panose="02010600030101010101" charset="-122"/>
                <a:cs typeface="Times New Roman" panose="02020603050405020304" pitchFamily="18" charset="0"/>
              </a:rPr>
              <a:t>这门课程的项目实践中，我学习了怎样用软件工程的方法开发软件。从可行性分析开始，我才知道写文档比我想象的要难，看着模板不知道该写什么，这主要是因为我对模板中的各条目不理解，不知道对后来的开发有什么作用。我认为我们的需求分析做的不够好，没有找到足够多的用户提供意见。我们理工科学生都不怎么擅长做市场调研，我在在和其他小组的互相评审中发现其他组也有这样的问题，可能是方法不对或者是调查范围太小，需求分析结果不能反映事实。到了设计和实现阶段，我深刻意识到自己能力不足，以后要多学习新技术，提高自己的软件开发能力。我们开发的项目功能基本完成，只是遇到了一些困难，没有到达预期的效果。即使这样，我认为这个项目还是很有意义的，因为我学到了软件开发的知识并积累了实践经验。</a:t>
            </a:r>
            <a:r>
              <a:rPr lang="zh-CN" altLang="zh-CN" sz="2000" dirty="0" smtClean="0"/>
              <a:t> </a:t>
            </a:r>
            <a:r>
              <a:rPr lang="en-US" altLang="zh-CN" sz="2000" kern="100" dirty="0">
                <a:latin typeface="等线" panose="02010600030101010101" charset="-122"/>
                <a:ea typeface="等线" panose="02010600030101010101" charset="-122"/>
                <a:cs typeface="Times New Roman" panose="02020603050405020304" pitchFamily="18" charset="0"/>
              </a:rPr>
              <a:t> </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5" name="文本框 4"/>
          <p:cNvSpPr txBox="1"/>
          <p:nvPr>
            <p:custDataLst>
              <p:tags r:id="rId1"/>
            </p:custDataLst>
          </p:nvPr>
        </p:nvSpPr>
        <p:spPr>
          <a:xfrm>
            <a:off x="570189" y="83383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甘特图</a:t>
            </a:r>
            <a:endParaRPr lang="zh-CN" altLang="en-US" sz="1200" dirty="0"/>
          </a:p>
        </p:txBody>
      </p:sp>
      <p:pic>
        <p:nvPicPr>
          <p:cNvPr id="3" name="图片 2"/>
          <p:cNvPicPr>
            <a:picLocks noChangeAspect="1"/>
          </p:cNvPicPr>
          <p:nvPr/>
        </p:nvPicPr>
        <p:blipFill rotWithShape="1">
          <a:blip r:embed="rId6"/>
          <a:srcRect l="3681" t="31986" r="45138" b="5091"/>
          <a:stretch>
            <a:fillRect/>
          </a:stretch>
        </p:blipFill>
        <p:spPr>
          <a:xfrm>
            <a:off x="4788609" y="1182727"/>
            <a:ext cx="6239934" cy="4199467"/>
          </a:xfrm>
          <a:prstGeom prst="rect">
            <a:avLst/>
          </a:prstGeom>
        </p:spPr>
      </p:pic>
      <p:pic>
        <p:nvPicPr>
          <p:cNvPr id="6" name="图片 5"/>
          <p:cNvPicPr>
            <a:picLocks noChangeAspect="1"/>
          </p:cNvPicPr>
          <p:nvPr/>
        </p:nvPicPr>
        <p:blipFill rotWithShape="1">
          <a:blip r:embed="rId7"/>
          <a:srcRect l="35208" t="34015" r="1042" b="5090"/>
          <a:stretch>
            <a:fillRect/>
          </a:stretch>
        </p:blipFill>
        <p:spPr>
          <a:xfrm>
            <a:off x="4419600" y="2365454"/>
            <a:ext cx="7772400" cy="4064001"/>
          </a:xfrm>
          <a:prstGeom prst="rect">
            <a:avLst/>
          </a:prstGeom>
        </p:spPr>
      </p:pic>
      <p:pic>
        <p:nvPicPr>
          <p:cNvPr id="7" name="图片 6"/>
          <p:cNvPicPr>
            <a:picLocks noChangeAspect="1"/>
          </p:cNvPicPr>
          <p:nvPr/>
        </p:nvPicPr>
        <p:blipFill rotWithShape="1">
          <a:blip r:embed="rId8"/>
          <a:srcRect l="15775" t="15432" r="42838" b="43457"/>
          <a:stretch>
            <a:fillRect/>
          </a:stretch>
        </p:blipFill>
        <p:spPr>
          <a:xfrm>
            <a:off x="130628" y="1895577"/>
            <a:ext cx="5251441" cy="3185300"/>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8" name="文本框 7"/>
          <p:cNvSpPr txBox="1"/>
          <p:nvPr>
            <p:custDataLst>
              <p:tags r:id="rId1"/>
            </p:custDataLst>
          </p:nvPr>
        </p:nvSpPr>
        <p:spPr>
          <a:xfrm>
            <a:off x="1141088" y="953863"/>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可行性计划</a:t>
            </a:r>
            <a:endParaRPr lang="zh-CN" altLang="en-US" sz="1200" dirty="0"/>
          </a:p>
        </p:txBody>
      </p:sp>
      <p:pic>
        <p:nvPicPr>
          <p:cNvPr id="4" name="图片 3"/>
          <p:cNvPicPr>
            <a:picLocks noChangeAspect="1"/>
          </p:cNvPicPr>
          <p:nvPr/>
        </p:nvPicPr>
        <p:blipFill rotWithShape="1">
          <a:blip r:embed="rId6"/>
          <a:srcRect l="28820" t="21329" r="29861" b="3441"/>
          <a:stretch>
            <a:fillRect/>
          </a:stretch>
        </p:blipFill>
        <p:spPr>
          <a:xfrm>
            <a:off x="6704303" y="234331"/>
            <a:ext cx="5037666" cy="5020734"/>
          </a:xfrm>
          <a:prstGeom prst="rect">
            <a:avLst/>
          </a:prstGeom>
        </p:spPr>
      </p:pic>
      <p:pic>
        <p:nvPicPr>
          <p:cNvPr id="5" name="图片 4"/>
          <p:cNvPicPr>
            <a:picLocks noChangeAspect="1"/>
          </p:cNvPicPr>
          <p:nvPr/>
        </p:nvPicPr>
        <p:blipFill rotWithShape="1">
          <a:blip r:embed="rId7"/>
          <a:srcRect l="31389" t="23486" r="34653" b="57738"/>
          <a:stretch>
            <a:fillRect/>
          </a:stretch>
        </p:blipFill>
        <p:spPr>
          <a:xfrm>
            <a:off x="5231416" y="4469929"/>
            <a:ext cx="6706584" cy="2029803"/>
          </a:xfrm>
          <a:prstGeom prst="rect">
            <a:avLst/>
          </a:prstGeom>
        </p:spPr>
      </p:pic>
      <p:graphicFrame>
        <p:nvGraphicFramePr>
          <p:cNvPr id="6" name="表格 5"/>
          <p:cNvGraphicFramePr>
            <a:graphicFrameLocks noGrp="1"/>
          </p:cNvGraphicFramePr>
          <p:nvPr/>
        </p:nvGraphicFramePr>
        <p:xfrm>
          <a:off x="382315" y="1911234"/>
          <a:ext cx="5313090" cy="4663440"/>
        </p:xfrm>
        <a:graphic>
          <a:graphicData uri="http://schemas.openxmlformats.org/drawingml/2006/table">
            <a:tbl>
              <a:tblPr>
                <a:tableStyleId>{5C22544A-7EE6-4342-B048-85BDC9FD1C3A}</a:tableStyleId>
              </a:tblPr>
              <a:tblGrid>
                <a:gridCol w="1338560"/>
                <a:gridCol w="1339183"/>
                <a:gridCol w="1339183"/>
                <a:gridCol w="1296164"/>
              </a:tblGrid>
              <a:tr h="185997">
                <a:tc>
                  <a:txBody>
                    <a:bodyPr/>
                    <a:lstStyle/>
                    <a:p>
                      <a:pPr>
                        <a:tabLst>
                          <a:tab pos="5267960" algn="r"/>
                        </a:tabLst>
                      </a:pPr>
                      <a:r>
                        <a:rPr lang="zh-CN" sz="1800">
                          <a:effectLst/>
                        </a:rPr>
                        <a:t>版本号</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修改人员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修改时间</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备注</a:t>
                      </a:r>
                      <a:endParaRPr lang="zh-CN" sz="1200">
                        <a:effectLst/>
                        <a:latin typeface="等线" panose="02010600030101010101" charset="-122"/>
                        <a:ea typeface="等线" panose="02010600030101010101" charset="-122"/>
                      </a:endParaRPr>
                    </a:p>
                  </a:txBody>
                  <a:tcPr marL="68580" marR="68580" marT="0" marB="0"/>
                </a:tc>
              </a:tr>
              <a:tr h="324038">
                <a:tc>
                  <a:txBody>
                    <a:bodyPr/>
                    <a:lstStyle/>
                    <a:p>
                      <a:pPr>
                        <a:tabLst>
                          <a:tab pos="5267960" algn="r"/>
                        </a:tabLst>
                      </a:pPr>
                      <a:r>
                        <a:rPr lang="en-US" sz="1800">
                          <a:effectLst/>
                        </a:rPr>
                        <a:t>0.1</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2020.10.18</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书写部分内容</a:t>
                      </a:r>
                      <a:endParaRPr lang="zh-CN" sz="1200">
                        <a:effectLst/>
                        <a:latin typeface="等线" panose="02010600030101010101" charset="-122"/>
                        <a:ea typeface="等线" panose="02010600030101010101" charset="-122"/>
                      </a:endParaRPr>
                    </a:p>
                  </a:txBody>
                  <a:tcPr marL="68580" marR="68580" marT="0" marB="0"/>
                </a:tc>
              </a:tr>
              <a:tr h="648075">
                <a:tc>
                  <a:txBody>
                    <a:bodyPr/>
                    <a:lstStyle/>
                    <a:p>
                      <a:pPr>
                        <a:tabLst>
                          <a:tab pos="5267960" algn="r"/>
                        </a:tabLst>
                      </a:pPr>
                      <a:r>
                        <a:rPr lang="en-US" sz="1800">
                          <a:effectLst/>
                        </a:rPr>
                        <a:t>0.2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2020.10.30</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添加</a:t>
                      </a:r>
                      <a:r>
                        <a:rPr lang="en-US" sz="1800">
                          <a:effectLst/>
                        </a:rPr>
                        <a:t>swot</a:t>
                      </a:r>
                      <a:r>
                        <a:rPr lang="zh-CN" sz="1800">
                          <a:effectLst/>
                        </a:rPr>
                        <a:t>分析，以及我们的备选方案</a:t>
                      </a:r>
                      <a:endParaRPr lang="zh-CN" sz="1200">
                        <a:effectLst/>
                        <a:latin typeface="等线" panose="02010600030101010101" charset="-122"/>
                        <a:ea typeface="等线" panose="02010600030101010101" charset="-122"/>
                      </a:endParaRPr>
                    </a:p>
                  </a:txBody>
                  <a:tcPr marL="68580" marR="68580" marT="0" marB="0"/>
                </a:tc>
              </a:tr>
              <a:tr h="371993">
                <a:tc>
                  <a:txBody>
                    <a:bodyPr/>
                    <a:lstStyle/>
                    <a:p>
                      <a:pPr>
                        <a:tabLst>
                          <a:tab pos="5267960" algn="r"/>
                        </a:tabLst>
                      </a:pPr>
                      <a:r>
                        <a:rPr lang="en-US" sz="1800">
                          <a:effectLst/>
                        </a:rPr>
                        <a:t>0.3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2020.11.4</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补全可行性分析报告</a:t>
                      </a:r>
                      <a:endParaRPr lang="zh-CN" sz="1200">
                        <a:effectLst/>
                        <a:latin typeface="等线" panose="02010600030101010101" charset="-122"/>
                        <a:ea typeface="等线" panose="02010600030101010101" charset="-122"/>
                      </a:endParaRPr>
                    </a:p>
                  </a:txBody>
                  <a:tcPr marL="68580" marR="68580" marT="0" marB="0"/>
                </a:tc>
              </a:tr>
              <a:tr h="185997">
                <a:tc>
                  <a:txBody>
                    <a:bodyPr/>
                    <a:lstStyle/>
                    <a:p>
                      <a:pPr>
                        <a:tabLst>
                          <a:tab pos="5267960" algn="r"/>
                        </a:tabLst>
                      </a:pPr>
                      <a:r>
                        <a:rPr lang="en-US" sz="1800">
                          <a:effectLst/>
                        </a:rPr>
                        <a:t>1.0</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2020.11.8</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正式发布</a:t>
                      </a:r>
                      <a:endParaRPr lang="zh-CN" sz="1200">
                        <a:effectLst/>
                        <a:latin typeface="等线" panose="02010600030101010101" charset="-122"/>
                        <a:ea typeface="等线" panose="02010600030101010101" charset="-122"/>
                      </a:endParaRPr>
                    </a:p>
                  </a:txBody>
                  <a:tcPr marL="68580" marR="68580" marT="0" marB="0"/>
                </a:tc>
              </a:tr>
              <a:tr h="324038">
                <a:tc>
                  <a:txBody>
                    <a:bodyPr/>
                    <a:lstStyle/>
                    <a:p>
                      <a:pPr>
                        <a:tabLst>
                          <a:tab pos="5267960" algn="r"/>
                        </a:tabLst>
                      </a:pPr>
                      <a:r>
                        <a:rPr lang="en-US" sz="1800">
                          <a:effectLst/>
                        </a:rPr>
                        <a:t>1.1</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2020.11.17</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新增项目需求</a:t>
                      </a:r>
                      <a:endParaRPr lang="zh-CN" sz="1200">
                        <a:effectLst/>
                        <a:latin typeface="等线" panose="02010600030101010101" charset="-122"/>
                        <a:ea typeface="等线" panose="02010600030101010101" charset="-122"/>
                      </a:endParaRPr>
                    </a:p>
                  </a:txBody>
                  <a:tcPr marL="68580" marR="68580" marT="0" marB="0"/>
                </a:tc>
              </a:tr>
              <a:tr h="486057">
                <a:tc>
                  <a:txBody>
                    <a:bodyPr/>
                    <a:lstStyle/>
                    <a:p>
                      <a:pPr>
                        <a:tabLst>
                          <a:tab pos="5267960" algn="r"/>
                        </a:tabLst>
                      </a:pPr>
                      <a:r>
                        <a:rPr lang="en-US" sz="1800">
                          <a:effectLst/>
                        </a:rPr>
                        <a:t>1.2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根据实现阶段的数据更新</a:t>
                      </a:r>
                      <a:endParaRPr lang="zh-CN" sz="1200">
                        <a:effectLst/>
                        <a:latin typeface="等线" panose="02010600030101010101" charset="-122"/>
                        <a:ea typeface="等线" panose="02010600030101010101" charset="-122"/>
                      </a:endParaRPr>
                    </a:p>
                  </a:txBody>
                  <a:tcPr marL="68580" marR="68580" marT="0" marB="0"/>
                </a:tc>
              </a:tr>
              <a:tr h="371993">
                <a:tc>
                  <a:txBody>
                    <a:bodyPr/>
                    <a:lstStyle/>
                    <a:p>
                      <a:pPr>
                        <a:tabLst>
                          <a:tab pos="5267960" algn="r"/>
                        </a:tabLst>
                      </a:pPr>
                      <a:r>
                        <a:rPr lang="en-US" sz="1800">
                          <a:effectLst/>
                        </a:rPr>
                        <a:t>1.3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详细结束的可行性分析</a:t>
                      </a:r>
                      <a:endParaRPr lang="zh-CN" sz="1200" dirty="0">
                        <a:effectLst/>
                        <a:latin typeface="等线" panose="02010600030101010101" charset="-122"/>
                        <a:ea typeface="等线" panose="02010600030101010101"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8" name="表格 7"/>
          <p:cNvGraphicFramePr>
            <a:graphicFrameLocks noGrp="1"/>
          </p:cNvGraphicFramePr>
          <p:nvPr/>
        </p:nvGraphicFramePr>
        <p:xfrm>
          <a:off x="1724885" y="2094963"/>
          <a:ext cx="8706048" cy="3528391"/>
        </p:xfrm>
        <a:graphic>
          <a:graphicData uri="http://schemas.openxmlformats.org/drawingml/2006/table">
            <a:tbl>
              <a:tblPr>
                <a:tableStyleId>{5C22544A-7EE6-4342-B048-85BDC9FD1C3A}</a:tableStyleId>
              </a:tblPr>
              <a:tblGrid>
                <a:gridCol w="2053313"/>
                <a:gridCol w="1813356"/>
                <a:gridCol w="4839379"/>
              </a:tblGrid>
              <a:tr h="493643">
                <a:tc>
                  <a:txBody>
                    <a:bodyPr/>
                    <a:lstStyle/>
                    <a:p>
                      <a:pPr indent="304800" algn="just">
                        <a:spcAft>
                          <a:spcPts val="0"/>
                        </a:spcAft>
                      </a:pPr>
                      <a:r>
                        <a:rPr lang="zh-CN" sz="2400" b="1" kern="100" dirty="0">
                          <a:effectLst/>
                        </a:rPr>
                        <a:t>用户群分类</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用户角色</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用户描述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rowSpan="4">
                  <a:txBody>
                    <a:bodyPr/>
                    <a:lstStyle/>
                    <a:p>
                      <a:pPr indent="304800" algn="just">
                        <a:spcAft>
                          <a:spcPts val="0"/>
                        </a:spcAft>
                      </a:pPr>
                      <a:r>
                        <a:rPr lang="zh-CN" sz="2000" kern="100" dirty="0">
                          <a:effectLst/>
                        </a:rPr>
                        <a:t>直接用户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攻略制作者用户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a:effectLst/>
                        </a:rPr>
                        <a:t>除了基本功能外还可以在论坛模块中自由的发帖子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vMerge="1">
                  <a:txBody>
                    <a:bodyPr/>
                    <a:lstStyle/>
                    <a:p>
                      <a:endParaRPr lang="zh-CN"/>
                    </a:p>
                  </a:txBody>
                  <a:tcPr/>
                </a:tc>
                <a:tc>
                  <a:txBody>
                    <a:bodyPr/>
                    <a:lstStyle/>
                    <a:p>
                      <a:pPr indent="304800" algn="just">
                        <a:spcAft>
                          <a:spcPts val="0"/>
                        </a:spcAft>
                      </a:pPr>
                      <a:r>
                        <a:rPr lang="zh-CN" sz="2000" kern="100" dirty="0">
                          <a:effectLst/>
                        </a:rPr>
                        <a:t>普通用户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在网站当中自由浏览内容，可以收藏参与论坛讨论的网民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463900">
                <a:tc vMerge="1">
                  <a:txBody>
                    <a:bodyPr/>
                    <a:lstStyle/>
                    <a:p>
                      <a:endParaRPr lang="zh-CN"/>
                    </a:p>
                  </a:txBody>
                  <a:tcPr/>
                </a:tc>
                <a:tc>
                  <a:txBody>
                    <a:bodyPr/>
                    <a:lstStyle/>
                    <a:p>
                      <a:pPr indent="304800" algn="just">
                        <a:spcAft>
                          <a:spcPts val="0"/>
                        </a:spcAft>
                      </a:pPr>
                      <a:r>
                        <a:rPr lang="zh-CN" sz="2000" kern="100" dirty="0">
                          <a:effectLst/>
                        </a:rPr>
                        <a:t>游客用户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对本攻略网站有兴趣的网民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715248">
                <a:tc vMerge="1">
                  <a:txBody>
                    <a:bodyPr/>
                    <a:lstStyle/>
                    <a:p>
                      <a:endParaRPr lang="zh-CN"/>
                    </a:p>
                  </a:txBody>
                  <a:tcPr/>
                </a:tc>
                <a:tc>
                  <a:txBody>
                    <a:bodyPr/>
                    <a:lstStyle/>
                    <a:p>
                      <a:pPr indent="304800" algn="just">
                        <a:spcAft>
                          <a:spcPts val="0"/>
                        </a:spcAft>
                      </a:pPr>
                      <a:r>
                        <a:rPr lang="zh-CN" sz="2000" kern="100" dirty="0">
                          <a:effectLst/>
                        </a:rPr>
                        <a:t>管理员用户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用户信息管理、论坛内容审核管理的人员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7" name="表格 6"/>
          <p:cNvGraphicFramePr>
            <a:graphicFrameLocks noGrp="1"/>
          </p:cNvGraphicFramePr>
          <p:nvPr/>
        </p:nvGraphicFramePr>
        <p:xfrm>
          <a:off x="1757290" y="1466638"/>
          <a:ext cx="9147776" cy="5077221"/>
        </p:xfrm>
        <a:graphic>
          <a:graphicData uri="http://schemas.openxmlformats.org/drawingml/2006/table">
            <a:tbl>
              <a:tblPr>
                <a:tableStyleId>{5C22544A-7EE6-4342-B048-85BDC9FD1C3A}</a:tableStyleId>
              </a:tblPr>
              <a:tblGrid>
                <a:gridCol w="1119393"/>
                <a:gridCol w="1107204"/>
                <a:gridCol w="947632"/>
                <a:gridCol w="2332632"/>
                <a:gridCol w="1020526"/>
                <a:gridCol w="1255719"/>
                <a:gridCol w="1364670"/>
              </a:tblGrid>
              <a:tr h="489744">
                <a:tc>
                  <a:txBody>
                    <a:bodyPr/>
                    <a:lstStyle/>
                    <a:p>
                      <a:pPr indent="304800" algn="just">
                        <a:spcAft>
                          <a:spcPts val="0"/>
                        </a:spcAft>
                      </a:pPr>
                      <a:r>
                        <a:rPr lang="zh-CN" sz="1600" b="1" kern="100" dirty="0">
                          <a:effectLst/>
                        </a:rPr>
                        <a:t>用户类别</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用户姓名</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当前身份</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用户简介</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权力</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责任</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利益</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9877">
                <a:tc>
                  <a:txBody>
                    <a:bodyPr/>
                    <a:lstStyle/>
                    <a:p>
                      <a:pPr indent="304800" algn="just">
                        <a:spcAft>
                          <a:spcPts val="0"/>
                        </a:spcAft>
                      </a:pPr>
                      <a:r>
                        <a:rPr lang="zh-CN" sz="1600" kern="100" dirty="0">
                          <a:effectLst/>
                        </a:rPr>
                        <a:t>全用户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杨枨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全用户代表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软件工程专业优秀教师，拥有丰富的软件工程系列课程的教学经验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909325">
                <a:tc>
                  <a:txBody>
                    <a:bodyPr/>
                    <a:lstStyle/>
                    <a:p>
                      <a:pPr indent="304800" algn="just">
                        <a:spcAft>
                          <a:spcPts val="0"/>
                        </a:spcAft>
                      </a:pPr>
                      <a:r>
                        <a:rPr lang="en-US" sz="1600" kern="100" dirty="0" smtClean="0">
                          <a:effectLst/>
                        </a:rPr>
                        <a:t> </a:t>
                      </a:r>
                      <a:endParaRPr lang="zh-CN" sz="1600" kern="100" dirty="0" smtClean="0">
                        <a:effectLst/>
                      </a:endParaRPr>
                    </a:p>
                    <a:p>
                      <a:pPr indent="304800" algn="just">
                        <a:spcAft>
                          <a:spcPts val="0"/>
                        </a:spcAft>
                      </a:pPr>
                      <a:r>
                        <a:rPr lang="zh-CN" sz="1600" kern="100" dirty="0" smtClean="0">
                          <a:effectLst/>
                        </a:rPr>
                        <a:t>普通用户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孙圣顺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普通用户代表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浙江大学城市学院统计专业学生，平常爱好玩游戏，对游戏攻略及游戏论坛多有很大的需求，对该游戏攻略网站有一定的需求。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主导本系统普通用户功能点的取舍。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670659">
                <a:tc>
                  <a:txBody>
                    <a:bodyPr/>
                    <a:lstStyle/>
                    <a:p>
                      <a:pPr indent="304800" algn="just">
                        <a:spcAft>
                          <a:spcPts val="0"/>
                        </a:spcAft>
                      </a:pPr>
                      <a:r>
                        <a:rPr lang="zh-CN" sz="1600" kern="100">
                          <a:effectLst/>
                        </a:rPr>
                        <a:t>普通用户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黄耀天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普通用户代表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浙江大学城市学院信管专业学生，对游戏攻略及游戏论坛多有接触，对该游戏攻略网站有一定的需求。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主导本系统攻略制作者用户功能点的取舍。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76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0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7.xml><?xml version="1.0" encoding="utf-8"?>
<p:tagLst xmlns:a="http://schemas.openxmlformats.org/drawingml/2006/main" xmlns:r="http://schemas.openxmlformats.org/officeDocument/2006/relationships"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heme/theme1.xml><?xml version="1.0" encoding="utf-8"?>
<a:theme xmlns:a="http://schemas.openxmlformats.org/drawingml/2006/main" name="1_Office 主题​​">
  <a:themeElements>
    <a:clrScheme name="Office">
      <a:dk1>
        <a:srgbClr val="000000"/>
      </a:dk1>
      <a:lt1>
        <a:srgbClr val="FFFFFF"/>
      </a:lt1>
      <a:dk2>
        <a:srgbClr val="44546A"/>
      </a:dk2>
      <a:lt2>
        <a:srgbClr val="E6E4E4"/>
      </a:lt2>
      <a:accent1>
        <a:srgbClr val="68C6D7"/>
      </a:accent1>
      <a:accent2>
        <a:srgbClr val="B185E8"/>
      </a:accent2>
      <a:accent3>
        <a:srgbClr val="8ED4CA"/>
      </a:accent3>
      <a:accent4>
        <a:srgbClr val="4DA0CE"/>
      </a:accent4>
      <a:accent5>
        <a:srgbClr val="6A8BB6"/>
      </a:accent5>
      <a:accent6>
        <a:srgbClr val="7FCAD7"/>
      </a:accent6>
      <a:hlink>
        <a:srgbClr val="14B9CE"/>
      </a:hlink>
      <a:folHlink>
        <a:srgbClr val="2B2B2B"/>
      </a:folHlink>
    </a:clrScheme>
    <a:fontScheme name="思源黑体">
      <a:majorFont>
        <a:latin typeface="Century Gothic"/>
        <a:ea typeface="思源黑体 CN Medium"/>
        <a:cs typeface=""/>
      </a:majorFont>
      <a:minorFont>
        <a:latin typeface="Century Gothic"/>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2984</Words>
  <Application>Microsoft Office PowerPoint</Application>
  <PresentationFormat>宽屏</PresentationFormat>
  <Paragraphs>509</Paragraphs>
  <Slides>59</Slides>
  <Notes>58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59</vt:i4>
      </vt:variant>
    </vt:vector>
  </HeadingPairs>
  <TitlesOfParts>
    <vt:vector size="74" baseType="lpstr">
      <vt:lpstr>Open Sans</vt:lpstr>
      <vt:lpstr>等线</vt:lpstr>
      <vt:lpstr>黑体</vt:lpstr>
      <vt:lpstr>思源黑体 CN Bold</vt:lpstr>
      <vt:lpstr>思源黑体 CN Normal</vt:lpstr>
      <vt:lpstr>宋体</vt:lpstr>
      <vt:lpstr>微软雅黑</vt:lpstr>
      <vt:lpstr>Arial</vt:lpstr>
      <vt:lpstr>Calibri</vt:lpstr>
      <vt:lpstr>Century Gothic</vt:lpstr>
      <vt:lpstr>Courier New</vt:lpstr>
      <vt:lpstr>Impact</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760</dc:title>
  <dc:creator>.</dc:creator>
  <cp:lastModifiedBy>dell</cp:lastModifiedBy>
  <cp:revision>230</cp:revision>
  <dcterms:created xsi:type="dcterms:W3CDTF">2019-03-25T13:14:00Z</dcterms:created>
  <dcterms:modified xsi:type="dcterms:W3CDTF">2021-01-20T09:37:52Z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